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0"/>
  </p:notesMasterIdLst>
  <p:handoutMasterIdLst>
    <p:handoutMasterId r:id="rId21"/>
  </p:handoutMasterIdLst>
  <p:sldIdLst>
    <p:sldId id="711" r:id="rId2"/>
    <p:sldId id="700" r:id="rId3"/>
    <p:sldId id="701" r:id="rId4"/>
    <p:sldId id="702" r:id="rId5"/>
    <p:sldId id="710" r:id="rId6"/>
    <p:sldId id="709" r:id="rId7"/>
    <p:sldId id="706" r:id="rId8"/>
    <p:sldId id="676" r:id="rId9"/>
    <p:sldId id="677" r:id="rId10"/>
    <p:sldId id="678" r:id="rId11"/>
    <p:sldId id="679" r:id="rId12"/>
    <p:sldId id="680" r:id="rId13"/>
    <p:sldId id="714" r:id="rId14"/>
    <p:sldId id="681" r:id="rId15"/>
    <p:sldId id="682" r:id="rId16"/>
    <p:sldId id="715" r:id="rId17"/>
    <p:sldId id="695" r:id="rId18"/>
    <p:sldId id="719" r:id="rId19"/>
  </p:sldIdLst>
  <p:sldSz cx="13716000" cy="9144000"/>
  <p:notesSz cx="7315200" cy="96012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653063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1306126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959189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2612253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3265316" algn="l" defTabSz="1306126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3918378" algn="l" defTabSz="1306126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4571442" algn="l" defTabSz="1306126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5224505" algn="l" defTabSz="1306126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C1C1C"/>
    <a:srgbClr val="66CCFF"/>
    <a:srgbClr val="006F96"/>
    <a:srgbClr val="33CC33"/>
    <a:srgbClr val="000000"/>
    <a:srgbClr val="FD8B84"/>
    <a:srgbClr val="C81704"/>
    <a:srgbClr val="FFD00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15" autoAdjust="0"/>
    <p:restoredTop sz="91005" autoAdjust="0"/>
  </p:normalViewPr>
  <p:slideViewPr>
    <p:cSldViewPr snapToGrid="0" snapToObjects="1" showGuides="1">
      <p:cViewPr varScale="1">
        <p:scale>
          <a:sx n="54" d="100"/>
          <a:sy n="54" d="100"/>
        </p:scale>
        <p:origin x="-990" y="-84"/>
      </p:cViewPr>
      <p:guideLst>
        <p:guide orient="horz" pos="515"/>
        <p:guide orient="horz" pos="1164"/>
        <p:guide orient="horz" pos="1488"/>
        <p:guide orient="horz" pos="5128"/>
        <p:guide orient="horz" pos="3296"/>
        <p:guide pos="156"/>
        <p:guide pos="2196"/>
        <p:guide pos="4319"/>
        <p:guide pos="6387"/>
        <p:guide pos="851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-2796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E5BF0-5948-4D43-B21D-D6045280BAA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B48BEED-B54D-422C-BDC8-D3F352CB63CE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dirty="0" smtClean="0"/>
            <a:t>Legislative Intent</a:t>
          </a:r>
          <a:endParaRPr lang="en-US" sz="1600" dirty="0"/>
        </a:p>
      </dgm:t>
    </dgm:pt>
    <dgm:pt modelId="{C23AD7AD-BF1E-46E0-80A2-4C72B69E6A94}" type="parTrans" cxnId="{B3FD4FF3-69F9-479D-908F-4741A2661E1B}">
      <dgm:prSet/>
      <dgm:spPr/>
      <dgm:t>
        <a:bodyPr/>
        <a:lstStyle/>
        <a:p>
          <a:endParaRPr lang="en-US"/>
        </a:p>
      </dgm:t>
    </dgm:pt>
    <dgm:pt modelId="{E7A0C849-F34B-45C1-B8FC-DBA10402BE05}" type="sibTrans" cxnId="{B3FD4FF3-69F9-479D-908F-4741A2661E1B}">
      <dgm:prSet/>
      <dgm:spPr/>
      <dgm:t>
        <a:bodyPr/>
        <a:lstStyle/>
        <a:p>
          <a:endParaRPr lang="en-US"/>
        </a:p>
      </dgm:t>
    </dgm:pt>
    <dgm:pt modelId="{7203D333-F47D-4423-9C1A-C0DABA43755F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dirty="0" smtClean="0"/>
            <a:t>Process Problems</a:t>
          </a:r>
          <a:endParaRPr lang="en-US" sz="1600" dirty="0"/>
        </a:p>
      </dgm:t>
    </dgm:pt>
    <dgm:pt modelId="{A52B8411-7499-4950-8E24-D80E35ED093C}" type="parTrans" cxnId="{8D2B73A2-CB2E-4E0F-B0E6-CB862F677CAE}">
      <dgm:prSet/>
      <dgm:spPr/>
      <dgm:t>
        <a:bodyPr/>
        <a:lstStyle/>
        <a:p>
          <a:endParaRPr lang="en-US"/>
        </a:p>
      </dgm:t>
    </dgm:pt>
    <dgm:pt modelId="{E55E5103-811D-4B95-A548-8F6C018B77F7}" type="sibTrans" cxnId="{8D2B73A2-CB2E-4E0F-B0E6-CB862F677CAE}">
      <dgm:prSet/>
      <dgm:spPr/>
      <dgm:t>
        <a:bodyPr/>
        <a:lstStyle/>
        <a:p>
          <a:endParaRPr lang="en-US"/>
        </a:p>
      </dgm:t>
    </dgm:pt>
    <dgm:pt modelId="{180C483C-B9FA-4F1A-9626-02529D7851F0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dirty="0" smtClean="0"/>
            <a:t>Delivery Channel Problems</a:t>
          </a:r>
          <a:endParaRPr lang="en-US" sz="1600" dirty="0"/>
        </a:p>
      </dgm:t>
    </dgm:pt>
    <dgm:pt modelId="{85E56DA0-73CC-44F9-8AE2-AA1DB8BFA4CF}" type="parTrans" cxnId="{B668EB66-68C1-4E2E-B1D7-FAADE2A320F0}">
      <dgm:prSet/>
      <dgm:spPr/>
      <dgm:t>
        <a:bodyPr/>
        <a:lstStyle/>
        <a:p>
          <a:endParaRPr lang="en-US"/>
        </a:p>
      </dgm:t>
    </dgm:pt>
    <dgm:pt modelId="{5264582D-B6C7-4C93-B6BC-2343A8F23005}" type="sibTrans" cxnId="{B668EB66-68C1-4E2E-B1D7-FAADE2A320F0}">
      <dgm:prSet/>
      <dgm:spPr/>
      <dgm:t>
        <a:bodyPr/>
        <a:lstStyle/>
        <a:p>
          <a:endParaRPr lang="en-US"/>
        </a:p>
      </dgm:t>
    </dgm:pt>
    <dgm:pt modelId="{B3B62AB7-D0EE-4A45-984C-DB38E9034C2F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dirty="0" smtClean="0"/>
            <a:t>Delivery Problems</a:t>
          </a:r>
          <a:endParaRPr lang="en-US" sz="1600" dirty="0"/>
        </a:p>
      </dgm:t>
    </dgm:pt>
    <dgm:pt modelId="{E0EA01B9-A7A1-4ABB-B995-FB204F718310}" type="parTrans" cxnId="{B58A954C-E736-4AFF-94A4-557E8AC8E949}">
      <dgm:prSet/>
      <dgm:spPr/>
      <dgm:t>
        <a:bodyPr/>
        <a:lstStyle/>
        <a:p>
          <a:endParaRPr lang="en-US"/>
        </a:p>
      </dgm:t>
    </dgm:pt>
    <dgm:pt modelId="{333CD1DE-F0BD-47D1-B14E-81084DC307CC}" type="sibTrans" cxnId="{B58A954C-E736-4AFF-94A4-557E8AC8E949}">
      <dgm:prSet/>
      <dgm:spPr/>
      <dgm:t>
        <a:bodyPr/>
        <a:lstStyle/>
        <a:p>
          <a:endParaRPr lang="en-US"/>
        </a:p>
      </dgm:t>
    </dgm:pt>
    <dgm:pt modelId="{BFCC2AAB-BAD2-43A4-B6FC-22756B1588F4}" type="pres">
      <dgm:prSet presAssocID="{68CE5BF0-5948-4D43-B21D-D6045280BAA2}" presName="CompostProcess" presStyleCnt="0">
        <dgm:presLayoutVars>
          <dgm:dir/>
          <dgm:resizeHandles val="exact"/>
        </dgm:presLayoutVars>
      </dgm:prSet>
      <dgm:spPr/>
    </dgm:pt>
    <dgm:pt modelId="{53EFB1D1-8ADF-4EB7-9C48-AB47B97925F7}" type="pres">
      <dgm:prSet presAssocID="{68CE5BF0-5948-4D43-B21D-D6045280BAA2}" presName="arrow" presStyleLbl="bgShp" presStyleIdx="0" presStyleCnt="1"/>
      <dgm:spPr>
        <a:solidFill>
          <a:srgbClr val="66CCFF"/>
        </a:solidFill>
      </dgm:spPr>
    </dgm:pt>
    <dgm:pt modelId="{F06B7007-9579-4FED-BEDA-E835CAF4B6E3}" type="pres">
      <dgm:prSet presAssocID="{68CE5BF0-5948-4D43-B21D-D6045280BAA2}" presName="linearProcess" presStyleCnt="0"/>
      <dgm:spPr/>
    </dgm:pt>
    <dgm:pt modelId="{32EA2B08-E5B8-4CE5-8838-D20FE49232C7}" type="pres">
      <dgm:prSet presAssocID="{1B48BEED-B54D-422C-BDC8-D3F352CB63CE}" presName="textNode" presStyleLbl="node1" presStyleIdx="0" presStyleCnt="4" custLinFactNeighborX="128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E67499-0ABA-4F1E-BE89-BB3A706912CF}" type="pres">
      <dgm:prSet presAssocID="{E7A0C849-F34B-45C1-B8FC-DBA10402BE05}" presName="sibTrans" presStyleCnt="0"/>
      <dgm:spPr/>
    </dgm:pt>
    <dgm:pt modelId="{27199129-94F2-4895-9BE4-DB092708CCF6}" type="pres">
      <dgm:prSet presAssocID="{7203D333-F47D-4423-9C1A-C0DABA43755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E18E8-035C-4B11-8E34-959EDB704222}" type="pres">
      <dgm:prSet presAssocID="{E55E5103-811D-4B95-A548-8F6C018B77F7}" presName="sibTrans" presStyleCnt="0"/>
      <dgm:spPr/>
    </dgm:pt>
    <dgm:pt modelId="{D63DB03A-E832-410C-99A5-38316149A942}" type="pres">
      <dgm:prSet presAssocID="{180C483C-B9FA-4F1A-9626-02529D7851F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3528A-C6D7-41EF-A1DE-62A17FA1A4D1}" type="pres">
      <dgm:prSet presAssocID="{5264582D-B6C7-4C93-B6BC-2343A8F23005}" presName="sibTrans" presStyleCnt="0"/>
      <dgm:spPr/>
    </dgm:pt>
    <dgm:pt modelId="{E74CCD70-881C-4CEC-86BB-9FA10DE3F7CE}" type="pres">
      <dgm:prSet presAssocID="{B3B62AB7-D0EE-4A45-984C-DB38E9034C2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FD4FF3-69F9-479D-908F-4741A2661E1B}" srcId="{68CE5BF0-5948-4D43-B21D-D6045280BAA2}" destId="{1B48BEED-B54D-422C-BDC8-D3F352CB63CE}" srcOrd="0" destOrd="0" parTransId="{C23AD7AD-BF1E-46E0-80A2-4C72B69E6A94}" sibTransId="{E7A0C849-F34B-45C1-B8FC-DBA10402BE05}"/>
    <dgm:cxn modelId="{64025B03-3F7A-468C-8A02-7C8603D2CB8F}" type="presOf" srcId="{7203D333-F47D-4423-9C1A-C0DABA43755F}" destId="{27199129-94F2-4895-9BE4-DB092708CCF6}" srcOrd="0" destOrd="0" presId="urn:microsoft.com/office/officeart/2005/8/layout/hProcess9"/>
    <dgm:cxn modelId="{B58A954C-E736-4AFF-94A4-557E8AC8E949}" srcId="{68CE5BF0-5948-4D43-B21D-D6045280BAA2}" destId="{B3B62AB7-D0EE-4A45-984C-DB38E9034C2F}" srcOrd="3" destOrd="0" parTransId="{E0EA01B9-A7A1-4ABB-B995-FB204F718310}" sibTransId="{333CD1DE-F0BD-47D1-B14E-81084DC307CC}"/>
    <dgm:cxn modelId="{10C9C043-F925-4B1E-B305-55C42C56CF9B}" type="presOf" srcId="{B3B62AB7-D0EE-4A45-984C-DB38E9034C2F}" destId="{E74CCD70-881C-4CEC-86BB-9FA10DE3F7CE}" srcOrd="0" destOrd="0" presId="urn:microsoft.com/office/officeart/2005/8/layout/hProcess9"/>
    <dgm:cxn modelId="{8D2B73A2-CB2E-4E0F-B0E6-CB862F677CAE}" srcId="{68CE5BF0-5948-4D43-B21D-D6045280BAA2}" destId="{7203D333-F47D-4423-9C1A-C0DABA43755F}" srcOrd="1" destOrd="0" parTransId="{A52B8411-7499-4950-8E24-D80E35ED093C}" sibTransId="{E55E5103-811D-4B95-A548-8F6C018B77F7}"/>
    <dgm:cxn modelId="{B668EB66-68C1-4E2E-B1D7-FAADE2A320F0}" srcId="{68CE5BF0-5948-4D43-B21D-D6045280BAA2}" destId="{180C483C-B9FA-4F1A-9626-02529D7851F0}" srcOrd="2" destOrd="0" parTransId="{85E56DA0-73CC-44F9-8AE2-AA1DB8BFA4CF}" sibTransId="{5264582D-B6C7-4C93-B6BC-2343A8F23005}"/>
    <dgm:cxn modelId="{452F8978-B40C-4491-B2C0-8ACDDE6C8042}" type="presOf" srcId="{68CE5BF0-5948-4D43-B21D-D6045280BAA2}" destId="{BFCC2AAB-BAD2-43A4-B6FC-22756B1588F4}" srcOrd="0" destOrd="0" presId="urn:microsoft.com/office/officeart/2005/8/layout/hProcess9"/>
    <dgm:cxn modelId="{C3921DB1-7D98-44DB-872B-0D22B564C010}" type="presOf" srcId="{1B48BEED-B54D-422C-BDC8-D3F352CB63CE}" destId="{32EA2B08-E5B8-4CE5-8838-D20FE49232C7}" srcOrd="0" destOrd="0" presId="urn:microsoft.com/office/officeart/2005/8/layout/hProcess9"/>
    <dgm:cxn modelId="{BDD1E634-EE72-47EF-8A9B-02F93E3A8C33}" type="presOf" srcId="{180C483C-B9FA-4F1A-9626-02529D7851F0}" destId="{D63DB03A-E832-410C-99A5-38316149A942}" srcOrd="0" destOrd="0" presId="urn:microsoft.com/office/officeart/2005/8/layout/hProcess9"/>
    <dgm:cxn modelId="{24344B56-4C22-4202-A882-5EFD1FC73F98}" type="presParOf" srcId="{BFCC2AAB-BAD2-43A4-B6FC-22756B1588F4}" destId="{53EFB1D1-8ADF-4EB7-9C48-AB47B97925F7}" srcOrd="0" destOrd="0" presId="urn:microsoft.com/office/officeart/2005/8/layout/hProcess9"/>
    <dgm:cxn modelId="{DB4B0376-797A-465F-A1D9-A149B9EA0811}" type="presParOf" srcId="{BFCC2AAB-BAD2-43A4-B6FC-22756B1588F4}" destId="{F06B7007-9579-4FED-BEDA-E835CAF4B6E3}" srcOrd="1" destOrd="0" presId="urn:microsoft.com/office/officeart/2005/8/layout/hProcess9"/>
    <dgm:cxn modelId="{F3093BCA-D493-4098-8C17-2A46CF65758D}" type="presParOf" srcId="{F06B7007-9579-4FED-BEDA-E835CAF4B6E3}" destId="{32EA2B08-E5B8-4CE5-8838-D20FE49232C7}" srcOrd="0" destOrd="0" presId="urn:microsoft.com/office/officeart/2005/8/layout/hProcess9"/>
    <dgm:cxn modelId="{99197744-71AA-4A37-8EA6-DF0487B63917}" type="presParOf" srcId="{F06B7007-9579-4FED-BEDA-E835CAF4B6E3}" destId="{10E67499-0ABA-4F1E-BE89-BB3A706912CF}" srcOrd="1" destOrd="0" presId="urn:microsoft.com/office/officeart/2005/8/layout/hProcess9"/>
    <dgm:cxn modelId="{8E973489-0343-4112-A20C-267558C71B16}" type="presParOf" srcId="{F06B7007-9579-4FED-BEDA-E835CAF4B6E3}" destId="{27199129-94F2-4895-9BE4-DB092708CCF6}" srcOrd="2" destOrd="0" presId="urn:microsoft.com/office/officeart/2005/8/layout/hProcess9"/>
    <dgm:cxn modelId="{698EC9ED-416F-47A6-B503-8B5EC1009A0E}" type="presParOf" srcId="{F06B7007-9579-4FED-BEDA-E835CAF4B6E3}" destId="{AA2E18E8-035C-4B11-8E34-959EDB704222}" srcOrd="3" destOrd="0" presId="urn:microsoft.com/office/officeart/2005/8/layout/hProcess9"/>
    <dgm:cxn modelId="{AABAA67F-460D-4EC4-8F22-F8D81870F5EC}" type="presParOf" srcId="{F06B7007-9579-4FED-BEDA-E835CAF4B6E3}" destId="{D63DB03A-E832-410C-99A5-38316149A942}" srcOrd="4" destOrd="0" presId="urn:microsoft.com/office/officeart/2005/8/layout/hProcess9"/>
    <dgm:cxn modelId="{BBF578A6-25A5-401D-96CD-30D6AFA6827E}" type="presParOf" srcId="{F06B7007-9579-4FED-BEDA-E835CAF4B6E3}" destId="{9043528A-C6D7-41EF-A1DE-62A17FA1A4D1}" srcOrd="5" destOrd="0" presId="urn:microsoft.com/office/officeart/2005/8/layout/hProcess9"/>
    <dgm:cxn modelId="{2281D3A3-4CFE-4017-BD20-AEE3E810BF3F}" type="presParOf" srcId="{F06B7007-9579-4FED-BEDA-E835CAF4B6E3}" destId="{E74CCD70-881C-4CEC-86BB-9FA10DE3F7CE}" srcOrd="6" destOrd="0" presId="urn:microsoft.com/office/officeart/2005/8/layout/hProcess9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336200-C3B1-4838-B228-09DEC9777E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962D082-8FDB-4941-9A30-C3CDFD9CD678}">
      <dgm:prSet phldrT="[Text]" custT="1"/>
      <dgm:spPr>
        <a:solidFill>
          <a:srgbClr val="66CCFF"/>
        </a:solidFill>
      </dgm:spPr>
      <dgm:t>
        <a:bodyPr/>
        <a:lstStyle/>
        <a:p>
          <a:r>
            <a:rPr lang="en-US" sz="2400" b="1" dirty="0" smtClean="0">
              <a:solidFill>
                <a:srgbClr val="1C1C1C"/>
              </a:solidFill>
            </a:rPr>
            <a:t>There is nothing more inefficient than to do efficiently that which shouldn't be done at all !!</a:t>
          </a:r>
          <a:endParaRPr lang="en-GB" sz="2400" b="1" dirty="0">
            <a:solidFill>
              <a:srgbClr val="1C1C1C"/>
            </a:solidFill>
          </a:endParaRPr>
        </a:p>
      </dgm:t>
    </dgm:pt>
    <dgm:pt modelId="{8341E251-4E0A-4D5D-86C5-E85FD5B0FEBF}" type="parTrans" cxnId="{82C0F205-1688-43F1-B1EC-4DF003D2C1EA}">
      <dgm:prSet/>
      <dgm:spPr/>
      <dgm:t>
        <a:bodyPr/>
        <a:lstStyle/>
        <a:p>
          <a:endParaRPr lang="en-GB">
            <a:solidFill>
              <a:srgbClr val="1C1C1C"/>
            </a:solidFill>
          </a:endParaRPr>
        </a:p>
      </dgm:t>
    </dgm:pt>
    <dgm:pt modelId="{BB8B00A6-A393-47AE-9B93-7AE8078DE8FC}" type="sibTrans" cxnId="{82C0F205-1688-43F1-B1EC-4DF003D2C1EA}">
      <dgm:prSet/>
      <dgm:spPr/>
      <dgm:t>
        <a:bodyPr/>
        <a:lstStyle/>
        <a:p>
          <a:endParaRPr lang="en-GB">
            <a:solidFill>
              <a:srgbClr val="1C1C1C"/>
            </a:solidFill>
          </a:endParaRPr>
        </a:p>
      </dgm:t>
    </dgm:pt>
    <dgm:pt modelId="{395C2ECC-1FCA-4248-8F3C-FD46B4D5879D}" type="pres">
      <dgm:prSet presAssocID="{CA336200-C3B1-4838-B228-09DEC9777E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B993AE4-D2BE-4ADA-AF56-AE3C48D8C3C2}" type="pres">
      <dgm:prSet presAssocID="{F962D082-8FDB-4941-9A30-C3CDFD9CD678}" presName="parentText" presStyleLbl="node1" presStyleIdx="0" presStyleCnt="1" custScaleY="68103" custLinFactNeighborX="0" custLinFactNeighborY="440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C32A025-5965-49F5-A0F0-46325B03203F}" type="presOf" srcId="{F962D082-8FDB-4941-9A30-C3CDFD9CD678}" destId="{CB993AE4-D2BE-4ADA-AF56-AE3C48D8C3C2}" srcOrd="0" destOrd="0" presId="urn:microsoft.com/office/officeart/2005/8/layout/vList2"/>
    <dgm:cxn modelId="{82C0F205-1688-43F1-B1EC-4DF003D2C1EA}" srcId="{CA336200-C3B1-4838-B228-09DEC9777E26}" destId="{F962D082-8FDB-4941-9A30-C3CDFD9CD678}" srcOrd="0" destOrd="0" parTransId="{8341E251-4E0A-4D5D-86C5-E85FD5B0FEBF}" sibTransId="{BB8B00A6-A393-47AE-9B93-7AE8078DE8FC}"/>
    <dgm:cxn modelId="{7E33B5F1-7093-47E0-9865-8D95B95A9F07}" type="presOf" srcId="{CA336200-C3B1-4838-B228-09DEC9777E26}" destId="{395C2ECC-1FCA-4248-8F3C-FD46B4D5879D}" srcOrd="0" destOrd="0" presId="urn:microsoft.com/office/officeart/2005/8/layout/vList2"/>
    <dgm:cxn modelId="{454B49AD-9722-45E1-B2F7-632F98BAF9BF}" type="presParOf" srcId="{395C2ECC-1FCA-4248-8F3C-FD46B4D5879D}" destId="{CB993AE4-D2BE-4ADA-AF56-AE3C48D8C3C2}" srcOrd="0" destOrd="0" presId="urn:microsoft.com/office/officeart/2005/8/layout/vList2"/>
  </dgm:cxnLst>
  <dgm:bg>
    <a:solidFill>
      <a:srgbClr val="66CCFF"/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047B2A-7CDA-488A-AD80-946E25AE6D7A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 phldr="1"/>
      <dgm:spPr/>
    </dgm:pt>
    <dgm:pt modelId="{EE928293-F7EC-450D-8EEE-D845F0FD9BCE}">
      <dgm:prSet phldrT="[Text]" custT="1"/>
      <dgm:spPr/>
      <dgm:t>
        <a:bodyPr anchor="b"/>
        <a:lstStyle/>
        <a:p>
          <a:pPr algn="ctr"/>
          <a:r>
            <a:rPr lang="en-US" sz="2000" b="0" dirty="0" smtClean="0">
              <a:solidFill>
                <a:srgbClr val="1C1C1C"/>
              </a:solidFill>
            </a:rPr>
            <a:t>IT</a:t>
          </a:r>
          <a:endParaRPr lang="en-US" sz="2000" b="0" dirty="0">
            <a:solidFill>
              <a:srgbClr val="1C1C1C"/>
            </a:solidFill>
          </a:endParaRPr>
        </a:p>
      </dgm:t>
    </dgm:pt>
    <dgm:pt modelId="{5ED90D83-D2D7-437C-A125-09772F832CC2}" type="parTrans" cxnId="{E54CD738-79EC-4964-8C31-9CB1FB2FAD29}">
      <dgm:prSet/>
      <dgm:spPr/>
      <dgm:t>
        <a:bodyPr/>
        <a:lstStyle/>
        <a:p>
          <a:endParaRPr lang="en-US" sz="2000" b="0">
            <a:solidFill>
              <a:srgbClr val="1C1C1C"/>
            </a:solidFill>
          </a:endParaRPr>
        </a:p>
      </dgm:t>
    </dgm:pt>
    <dgm:pt modelId="{78C3C6A2-19E5-4F2E-A549-6A326FF3576C}" type="sibTrans" cxnId="{E54CD738-79EC-4964-8C31-9CB1FB2FAD29}">
      <dgm:prSet/>
      <dgm:spPr/>
      <dgm:t>
        <a:bodyPr/>
        <a:lstStyle/>
        <a:p>
          <a:endParaRPr lang="en-US" sz="2000" b="0">
            <a:solidFill>
              <a:srgbClr val="1C1C1C"/>
            </a:solidFill>
          </a:endParaRPr>
        </a:p>
      </dgm:t>
    </dgm:pt>
    <dgm:pt modelId="{FD254E7F-EA02-464B-8EC7-5D1B0821B679}">
      <dgm:prSet phldrT="[Text]" custT="1"/>
      <dgm:spPr/>
      <dgm:t>
        <a:bodyPr anchor="b"/>
        <a:lstStyle/>
        <a:p>
          <a:pPr marL="0" indent="0" algn="l"/>
          <a:r>
            <a:rPr lang="en-US" sz="2000" b="0" dirty="0" smtClean="0">
              <a:solidFill>
                <a:srgbClr val="1C1C1C"/>
              </a:solidFill>
            </a:rPr>
            <a:t>   GPR </a:t>
          </a:r>
          <a:endParaRPr lang="en-US" sz="2000" b="0" dirty="0">
            <a:solidFill>
              <a:srgbClr val="1C1C1C"/>
            </a:solidFill>
          </a:endParaRPr>
        </a:p>
      </dgm:t>
    </dgm:pt>
    <dgm:pt modelId="{2D9648A4-92FE-48CA-904E-9B252E0C7B5B}" type="parTrans" cxnId="{21BD7C58-E72A-4447-B2F2-1DD819598549}">
      <dgm:prSet/>
      <dgm:spPr/>
      <dgm:t>
        <a:bodyPr/>
        <a:lstStyle/>
        <a:p>
          <a:endParaRPr lang="en-US" sz="2000" b="0">
            <a:solidFill>
              <a:srgbClr val="1C1C1C"/>
            </a:solidFill>
          </a:endParaRPr>
        </a:p>
      </dgm:t>
    </dgm:pt>
    <dgm:pt modelId="{EAC5F6AB-8676-42C7-84D0-B17EFFAE5862}" type="sibTrans" cxnId="{21BD7C58-E72A-4447-B2F2-1DD819598549}">
      <dgm:prSet/>
      <dgm:spPr/>
      <dgm:t>
        <a:bodyPr/>
        <a:lstStyle/>
        <a:p>
          <a:endParaRPr lang="en-US" sz="2000" b="0">
            <a:solidFill>
              <a:srgbClr val="1C1C1C"/>
            </a:solidFill>
          </a:endParaRPr>
        </a:p>
      </dgm:t>
    </dgm:pt>
    <dgm:pt modelId="{84AEF902-296F-4EB2-AC98-9216CBCBAD81}" type="pres">
      <dgm:prSet presAssocID="{CA047B2A-7CDA-488A-AD80-946E25AE6D7A}" presName="compositeShape" presStyleCnt="0">
        <dgm:presLayoutVars>
          <dgm:chMax val="7"/>
          <dgm:dir/>
          <dgm:resizeHandles val="exact"/>
        </dgm:presLayoutVars>
      </dgm:prSet>
      <dgm:spPr/>
    </dgm:pt>
    <dgm:pt modelId="{3A5866B2-0D25-40BC-A370-E4B00818DC35}" type="pres">
      <dgm:prSet presAssocID="{EE928293-F7EC-450D-8EEE-D845F0FD9BCE}" presName="circ1" presStyleLbl="vennNode1" presStyleIdx="0" presStyleCnt="2" custLinFactNeighborX="34868" custLinFactNeighborY="758"/>
      <dgm:spPr/>
      <dgm:t>
        <a:bodyPr/>
        <a:lstStyle/>
        <a:p>
          <a:endParaRPr lang="en-GB"/>
        </a:p>
      </dgm:t>
    </dgm:pt>
    <dgm:pt modelId="{5E08616C-BB17-4C23-AB5F-F5B28F49A09F}" type="pres">
      <dgm:prSet presAssocID="{EE928293-F7EC-450D-8EEE-D845F0FD9BC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7A066F-7FF1-4A19-8AA2-A6B696FDE60F}" type="pres">
      <dgm:prSet presAssocID="{FD254E7F-EA02-464B-8EC7-5D1B0821B679}" presName="circ2" presStyleLbl="vennNode1" presStyleIdx="1" presStyleCnt="2"/>
      <dgm:spPr/>
      <dgm:t>
        <a:bodyPr/>
        <a:lstStyle/>
        <a:p>
          <a:endParaRPr lang="en-GB"/>
        </a:p>
      </dgm:t>
    </dgm:pt>
    <dgm:pt modelId="{CB78C0A0-540F-46B9-A9C7-F29D16D9A548}" type="pres">
      <dgm:prSet presAssocID="{FD254E7F-EA02-464B-8EC7-5D1B0821B67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54CD738-79EC-4964-8C31-9CB1FB2FAD29}" srcId="{CA047B2A-7CDA-488A-AD80-946E25AE6D7A}" destId="{EE928293-F7EC-450D-8EEE-D845F0FD9BCE}" srcOrd="0" destOrd="0" parTransId="{5ED90D83-D2D7-437C-A125-09772F832CC2}" sibTransId="{78C3C6A2-19E5-4F2E-A549-6A326FF3576C}"/>
    <dgm:cxn modelId="{45D67EB5-B5D5-4F40-8D57-C623743AEC05}" type="presOf" srcId="{FD254E7F-EA02-464B-8EC7-5D1B0821B679}" destId="{CB78C0A0-540F-46B9-A9C7-F29D16D9A548}" srcOrd="1" destOrd="0" presId="urn:microsoft.com/office/officeart/2005/8/layout/venn1"/>
    <dgm:cxn modelId="{FA41361D-BD7E-40B8-9B0D-D460F882E62E}" type="presOf" srcId="{EE928293-F7EC-450D-8EEE-D845F0FD9BCE}" destId="{5E08616C-BB17-4C23-AB5F-F5B28F49A09F}" srcOrd="1" destOrd="0" presId="urn:microsoft.com/office/officeart/2005/8/layout/venn1"/>
    <dgm:cxn modelId="{6DB2958F-5A69-4379-A3BA-CA3BC4488A0E}" type="presOf" srcId="{FD254E7F-EA02-464B-8EC7-5D1B0821B679}" destId="{6B7A066F-7FF1-4A19-8AA2-A6B696FDE60F}" srcOrd="0" destOrd="0" presId="urn:microsoft.com/office/officeart/2005/8/layout/venn1"/>
    <dgm:cxn modelId="{26F86A2B-00AB-4C57-BECB-3C779F83A75F}" type="presOf" srcId="{CA047B2A-7CDA-488A-AD80-946E25AE6D7A}" destId="{84AEF902-296F-4EB2-AC98-9216CBCBAD81}" srcOrd="0" destOrd="0" presId="urn:microsoft.com/office/officeart/2005/8/layout/venn1"/>
    <dgm:cxn modelId="{D2176E6E-3FF6-4405-B4E3-8C791E8D09CE}" type="presOf" srcId="{EE928293-F7EC-450D-8EEE-D845F0FD9BCE}" destId="{3A5866B2-0D25-40BC-A370-E4B00818DC35}" srcOrd="0" destOrd="0" presId="urn:microsoft.com/office/officeart/2005/8/layout/venn1"/>
    <dgm:cxn modelId="{21BD7C58-E72A-4447-B2F2-1DD819598549}" srcId="{CA047B2A-7CDA-488A-AD80-946E25AE6D7A}" destId="{FD254E7F-EA02-464B-8EC7-5D1B0821B679}" srcOrd="1" destOrd="0" parTransId="{2D9648A4-92FE-48CA-904E-9B252E0C7B5B}" sibTransId="{EAC5F6AB-8676-42C7-84D0-B17EFFAE5862}"/>
    <dgm:cxn modelId="{74A6638E-C307-47ED-9E9A-EB37753F73D1}" type="presParOf" srcId="{84AEF902-296F-4EB2-AC98-9216CBCBAD81}" destId="{3A5866B2-0D25-40BC-A370-E4B00818DC35}" srcOrd="0" destOrd="0" presId="urn:microsoft.com/office/officeart/2005/8/layout/venn1"/>
    <dgm:cxn modelId="{DAE2C76E-0E80-44EC-83A0-1B763FDE2921}" type="presParOf" srcId="{84AEF902-296F-4EB2-AC98-9216CBCBAD81}" destId="{5E08616C-BB17-4C23-AB5F-F5B28F49A09F}" srcOrd="1" destOrd="0" presId="urn:microsoft.com/office/officeart/2005/8/layout/venn1"/>
    <dgm:cxn modelId="{13CE7D51-7F86-4C6C-B80F-F91379C1942A}" type="presParOf" srcId="{84AEF902-296F-4EB2-AC98-9216CBCBAD81}" destId="{6B7A066F-7FF1-4A19-8AA2-A6B696FDE60F}" srcOrd="2" destOrd="0" presId="urn:microsoft.com/office/officeart/2005/8/layout/venn1"/>
    <dgm:cxn modelId="{0B9B5B70-56FC-46A8-B957-870B91F23B3F}" type="presParOf" srcId="{84AEF902-296F-4EB2-AC98-9216CBCBAD81}" destId="{CB78C0A0-540F-46B9-A9C7-F29D16D9A54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EFB1D1-8ADF-4EB7-9C48-AB47B97925F7}">
      <dsp:nvSpPr>
        <dsp:cNvPr id="0" name=""/>
        <dsp:cNvSpPr/>
      </dsp:nvSpPr>
      <dsp:spPr>
        <a:xfrm>
          <a:off x="977264" y="0"/>
          <a:ext cx="11075670" cy="3977298"/>
        </a:xfrm>
        <a:prstGeom prst="rightArrow">
          <a:avLst/>
        </a:prstGeom>
        <a:solidFill>
          <a:srgbClr val="66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EA2B08-E5B8-4CE5-8838-D20FE49232C7}">
      <dsp:nvSpPr>
        <dsp:cNvPr id="0" name=""/>
        <dsp:cNvSpPr/>
      </dsp:nvSpPr>
      <dsp:spPr>
        <a:xfrm>
          <a:off x="66309" y="1193189"/>
          <a:ext cx="2893620" cy="1590919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Legislative Intent</a:t>
          </a:r>
          <a:endParaRPr lang="en-US" sz="1600" kern="1200" dirty="0"/>
        </a:p>
      </dsp:txBody>
      <dsp:txXfrm>
        <a:off x="66309" y="1193189"/>
        <a:ext cx="2893620" cy="1590919"/>
      </dsp:txXfrm>
    </dsp:sp>
    <dsp:sp modelId="{27199129-94F2-4895-9BE4-DB092708CCF6}">
      <dsp:nvSpPr>
        <dsp:cNvPr id="0" name=""/>
        <dsp:cNvSpPr/>
      </dsp:nvSpPr>
      <dsp:spPr>
        <a:xfrm>
          <a:off x="3380344" y="1193189"/>
          <a:ext cx="2893620" cy="1590919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Process Problems</a:t>
          </a:r>
          <a:endParaRPr lang="en-US" sz="1600" kern="1200" dirty="0"/>
        </a:p>
      </dsp:txBody>
      <dsp:txXfrm>
        <a:off x="3380344" y="1193189"/>
        <a:ext cx="2893620" cy="1590919"/>
      </dsp:txXfrm>
    </dsp:sp>
    <dsp:sp modelId="{D63DB03A-E832-410C-99A5-38316149A942}">
      <dsp:nvSpPr>
        <dsp:cNvPr id="0" name=""/>
        <dsp:cNvSpPr/>
      </dsp:nvSpPr>
      <dsp:spPr>
        <a:xfrm>
          <a:off x="6756235" y="1193189"/>
          <a:ext cx="2893620" cy="1590919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Delivery Channel Problems</a:t>
          </a:r>
          <a:endParaRPr lang="en-US" sz="1600" kern="1200" dirty="0"/>
        </a:p>
      </dsp:txBody>
      <dsp:txXfrm>
        <a:off x="6756235" y="1193189"/>
        <a:ext cx="2893620" cy="1590919"/>
      </dsp:txXfrm>
    </dsp:sp>
    <dsp:sp modelId="{E74CCD70-881C-4CEC-86BB-9FA10DE3F7CE}">
      <dsp:nvSpPr>
        <dsp:cNvPr id="0" name=""/>
        <dsp:cNvSpPr/>
      </dsp:nvSpPr>
      <dsp:spPr>
        <a:xfrm>
          <a:off x="10132125" y="1193189"/>
          <a:ext cx="2893620" cy="1590919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Delivery Problems</a:t>
          </a:r>
          <a:endParaRPr lang="en-US" sz="1600" kern="1200" dirty="0"/>
        </a:p>
      </dsp:txBody>
      <dsp:txXfrm>
        <a:off x="10132125" y="1193189"/>
        <a:ext cx="2893620" cy="15909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993AE4-D2BE-4ADA-AF56-AE3C48D8C3C2}">
      <dsp:nvSpPr>
        <dsp:cNvPr id="0" name=""/>
        <dsp:cNvSpPr/>
      </dsp:nvSpPr>
      <dsp:spPr>
        <a:xfrm>
          <a:off x="0" y="500"/>
          <a:ext cx="12237242" cy="673238"/>
        </a:xfrm>
        <a:prstGeom prst="roundRect">
          <a:avLst/>
        </a:prstGeom>
        <a:solidFill>
          <a:srgbClr val="66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1C1C1C"/>
              </a:solidFill>
            </a:rPr>
            <a:t>There is nothing more inefficient than to do efficiently that which shouldn't be done at all !!</a:t>
          </a:r>
          <a:endParaRPr lang="en-GB" sz="2400" b="1" kern="1200" dirty="0">
            <a:solidFill>
              <a:srgbClr val="1C1C1C"/>
            </a:solidFill>
          </a:endParaRPr>
        </a:p>
      </dsp:txBody>
      <dsp:txXfrm>
        <a:off x="0" y="500"/>
        <a:ext cx="12237242" cy="6732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5866B2-0D25-40BC-A370-E4B00818DC35}">
      <dsp:nvSpPr>
        <dsp:cNvPr id="0" name=""/>
        <dsp:cNvSpPr/>
      </dsp:nvSpPr>
      <dsp:spPr>
        <a:xfrm>
          <a:off x="1101209" y="632038"/>
          <a:ext cx="2829267" cy="28292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rgbClr val="1C1C1C"/>
              </a:solidFill>
            </a:rPr>
            <a:t>IT</a:t>
          </a:r>
          <a:endParaRPr lang="en-US" sz="2000" b="0" kern="1200" dirty="0">
            <a:solidFill>
              <a:srgbClr val="1C1C1C"/>
            </a:solidFill>
          </a:endParaRPr>
        </a:p>
      </dsp:txBody>
      <dsp:txXfrm>
        <a:off x="1496287" y="965669"/>
        <a:ext cx="1631289" cy="2162004"/>
      </dsp:txXfrm>
    </dsp:sp>
    <dsp:sp modelId="{6B7A066F-7FF1-4A19-8AA2-A6B696FDE60F}">
      <dsp:nvSpPr>
        <dsp:cNvPr id="0" name=""/>
        <dsp:cNvSpPr/>
      </dsp:nvSpPr>
      <dsp:spPr>
        <a:xfrm>
          <a:off x="2153812" y="610592"/>
          <a:ext cx="2829267" cy="282926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rgbClr val="1C1C1C"/>
              </a:solidFill>
            </a:rPr>
            <a:t>   GPR </a:t>
          </a:r>
          <a:endParaRPr lang="en-US" sz="2000" b="0" kern="1200" dirty="0">
            <a:solidFill>
              <a:srgbClr val="1C1C1C"/>
            </a:solidFill>
          </a:endParaRPr>
        </a:p>
      </dsp:txBody>
      <dsp:txXfrm>
        <a:off x="2956712" y="944224"/>
        <a:ext cx="1631289" cy="2162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91077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7263" y="720725"/>
            <a:ext cx="5400675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16477280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653063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306126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959189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612253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3265316" algn="l" defTabSz="130612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918378" algn="l" defTabSz="130612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571442" algn="l" defTabSz="130612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5224505" algn="l" defTabSz="130612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20725"/>
            <a:ext cx="5400675" cy="3600450"/>
          </a:xfrm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69641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DBAB7-D912-48B6-94BE-7033CBE82D8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DBAB7-D912-48B6-94BE-7033CBE82D8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19">
              <a:defRPr/>
            </a:pPr>
            <a:r>
              <a:rPr lang="en-US" dirty="0" smtClean="0"/>
              <a:t>Walk-through the definitions saying that these are the definitions that generic but there are obviously a whole range of definitions, some of which may be more appropriate in certain circumstances.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20725"/>
            <a:ext cx="540067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19">
              <a:defRPr/>
            </a:pPr>
            <a:r>
              <a:rPr lang="en-US" dirty="0" smtClean="0"/>
              <a:t>Walk-through the definitions saying that these are the definitions that generic but there are obviously a whole range of definitions, some of which may be more appropriate in certain circumstances.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2889" y="810686"/>
            <a:ext cx="13206413" cy="1094316"/>
          </a:xfrm>
        </p:spPr>
        <p:txBody>
          <a:bodyPr rIns="130612" bIns="65307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9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825399" lvl="1" indent="-326532">
              <a:defRPr/>
            </a:lvl2pPr>
            <a:lvl3pPr marL="1151931" lvl="2" indent="-326532">
              <a:defRPr/>
            </a:lvl3pPr>
            <a:lvl4pPr marL="1478463" lvl="3" indent="-326532">
              <a:defRPr/>
            </a:lvl4pPr>
            <a:lvl5pPr marL="1804993" lvl="4" indent="-326532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2" y="8221135"/>
            <a:ext cx="2607470" cy="85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3" y="8382000"/>
            <a:ext cx="249316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5085568" y="8636001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1306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6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1306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6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5558" y="810684"/>
            <a:ext cx="3307555" cy="7306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507" y="810684"/>
            <a:ext cx="9696450" cy="7306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8" y="810684"/>
            <a:ext cx="13208793" cy="10075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0508" y="2336802"/>
            <a:ext cx="13232606" cy="578061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7"/>
            <a:ext cx="11658600" cy="1816100"/>
          </a:xfrm>
        </p:spPr>
        <p:txBody>
          <a:bodyPr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20"/>
            <a:ext cx="11658600" cy="200024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3063" indent="0">
              <a:buNone/>
              <a:defRPr sz="2600"/>
            </a:lvl2pPr>
            <a:lvl3pPr marL="1306126" indent="0">
              <a:buNone/>
              <a:defRPr sz="2300"/>
            </a:lvl3pPr>
            <a:lvl4pPr marL="1959189" indent="0">
              <a:buNone/>
              <a:defRPr sz="2000"/>
            </a:lvl4pPr>
            <a:lvl5pPr marL="2612253" indent="0">
              <a:buNone/>
              <a:defRPr sz="2000"/>
            </a:lvl5pPr>
            <a:lvl6pPr marL="3265316" indent="0">
              <a:buNone/>
              <a:defRPr sz="2000"/>
            </a:lvl6pPr>
            <a:lvl7pPr marL="3918378" indent="0">
              <a:buNone/>
              <a:defRPr sz="2000"/>
            </a:lvl7pPr>
            <a:lvl8pPr marL="4571442" indent="0">
              <a:buNone/>
              <a:defRPr sz="2000"/>
            </a:lvl8pPr>
            <a:lvl9pPr marL="5224505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507" y="2336802"/>
            <a:ext cx="6500814" cy="5780617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9920" y="2336802"/>
            <a:ext cx="6503194" cy="5780617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653063" indent="0">
              <a:buNone/>
              <a:defRPr sz="2900" b="1"/>
            </a:lvl2pPr>
            <a:lvl3pPr marL="1306126" indent="0">
              <a:buNone/>
              <a:defRPr sz="2600" b="1"/>
            </a:lvl3pPr>
            <a:lvl4pPr marL="1959189" indent="0">
              <a:buNone/>
              <a:defRPr sz="2300" b="1"/>
            </a:lvl4pPr>
            <a:lvl5pPr marL="2612253" indent="0">
              <a:buNone/>
              <a:defRPr sz="2300" b="1"/>
            </a:lvl5pPr>
            <a:lvl6pPr marL="3265316" indent="0">
              <a:buNone/>
              <a:defRPr sz="2300" b="1"/>
            </a:lvl6pPr>
            <a:lvl7pPr marL="3918378" indent="0">
              <a:buNone/>
              <a:defRPr sz="2300" b="1"/>
            </a:lvl7pPr>
            <a:lvl8pPr marL="4571442" indent="0">
              <a:buNone/>
              <a:defRPr sz="2300" b="1"/>
            </a:lvl8pPr>
            <a:lvl9pPr marL="5224505" indent="0">
              <a:buNone/>
              <a:defRPr sz="23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6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2046817"/>
            <a:ext cx="6062663" cy="853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653063" indent="0">
              <a:buNone/>
              <a:defRPr sz="2900" b="1"/>
            </a:lvl2pPr>
            <a:lvl3pPr marL="1306126" indent="0">
              <a:buNone/>
              <a:defRPr sz="2600" b="1"/>
            </a:lvl3pPr>
            <a:lvl4pPr marL="1959189" indent="0">
              <a:buNone/>
              <a:defRPr sz="2300" b="1"/>
            </a:lvl4pPr>
            <a:lvl5pPr marL="2612253" indent="0">
              <a:buNone/>
              <a:defRPr sz="2300" b="1"/>
            </a:lvl5pPr>
            <a:lvl6pPr marL="3265316" indent="0">
              <a:buNone/>
              <a:defRPr sz="2300" b="1"/>
            </a:lvl6pPr>
            <a:lvl7pPr marL="3918378" indent="0">
              <a:buNone/>
              <a:defRPr sz="2300" b="1"/>
            </a:lvl7pPr>
            <a:lvl8pPr marL="4571442" indent="0">
              <a:buNone/>
              <a:defRPr sz="2300" b="1"/>
            </a:lvl8pPr>
            <a:lvl9pPr marL="5224505" indent="0">
              <a:buNone/>
              <a:defRPr sz="23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2899833"/>
            <a:ext cx="6062663" cy="5268384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6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6" y="364069"/>
            <a:ext cx="7667625" cy="7804151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6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9"/>
            <a:ext cx="4512470" cy="6254751"/>
          </a:xfrm>
        </p:spPr>
        <p:txBody>
          <a:bodyPr/>
          <a:lstStyle>
            <a:lvl1pPr marL="0" indent="0">
              <a:buNone/>
              <a:defRPr sz="2000"/>
            </a:lvl1pPr>
            <a:lvl2pPr marL="653063" indent="0">
              <a:buNone/>
              <a:defRPr sz="1600"/>
            </a:lvl2pPr>
            <a:lvl3pPr marL="1306126" indent="0">
              <a:buNone/>
              <a:defRPr sz="1400"/>
            </a:lvl3pPr>
            <a:lvl4pPr marL="1959189" indent="0">
              <a:buNone/>
              <a:defRPr sz="1400"/>
            </a:lvl4pPr>
            <a:lvl5pPr marL="2612253" indent="0">
              <a:buNone/>
              <a:defRPr sz="1400"/>
            </a:lvl5pPr>
            <a:lvl6pPr marL="3265316" indent="0">
              <a:buNone/>
              <a:defRPr sz="1400"/>
            </a:lvl6pPr>
            <a:lvl7pPr marL="3918378" indent="0">
              <a:buNone/>
              <a:defRPr sz="1400"/>
            </a:lvl7pPr>
            <a:lvl8pPr marL="4571442" indent="0">
              <a:buNone/>
              <a:defRPr sz="1400"/>
            </a:lvl8pPr>
            <a:lvl9pPr marL="522450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1"/>
            <a:ext cx="8229600" cy="75565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4600"/>
            </a:lvl1pPr>
            <a:lvl2pPr marL="653063" indent="0">
              <a:buNone/>
              <a:defRPr sz="4000"/>
            </a:lvl2pPr>
            <a:lvl3pPr marL="1306126" indent="0">
              <a:buNone/>
              <a:defRPr sz="3400"/>
            </a:lvl3pPr>
            <a:lvl4pPr marL="1959189" indent="0">
              <a:buNone/>
              <a:defRPr sz="2900"/>
            </a:lvl4pPr>
            <a:lvl5pPr marL="2612253" indent="0">
              <a:buNone/>
              <a:defRPr sz="2900"/>
            </a:lvl5pPr>
            <a:lvl6pPr marL="3265316" indent="0">
              <a:buNone/>
              <a:defRPr sz="2900"/>
            </a:lvl6pPr>
            <a:lvl7pPr marL="3918378" indent="0">
              <a:buNone/>
              <a:defRPr sz="2900"/>
            </a:lvl7pPr>
            <a:lvl8pPr marL="4571442" indent="0">
              <a:buNone/>
              <a:defRPr sz="2900"/>
            </a:lvl8pPr>
            <a:lvl9pPr marL="5224505" indent="0">
              <a:buNone/>
              <a:defRPr sz="2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2"/>
            <a:ext cx="8229600" cy="1073149"/>
          </a:xfrm>
        </p:spPr>
        <p:txBody>
          <a:bodyPr/>
          <a:lstStyle>
            <a:lvl1pPr marL="0" indent="0">
              <a:buNone/>
              <a:defRPr sz="2000"/>
            </a:lvl1pPr>
            <a:lvl2pPr marL="653063" indent="0">
              <a:buNone/>
              <a:defRPr sz="1600"/>
            </a:lvl2pPr>
            <a:lvl3pPr marL="1306126" indent="0">
              <a:buNone/>
              <a:defRPr sz="1400"/>
            </a:lvl3pPr>
            <a:lvl4pPr marL="1959189" indent="0">
              <a:buNone/>
              <a:defRPr sz="1400"/>
            </a:lvl4pPr>
            <a:lvl5pPr marL="2612253" indent="0">
              <a:buNone/>
              <a:defRPr sz="1400"/>
            </a:lvl5pPr>
            <a:lvl6pPr marL="3265316" indent="0">
              <a:buNone/>
              <a:defRPr sz="1400"/>
            </a:lvl6pPr>
            <a:lvl7pPr marL="3918378" indent="0">
              <a:buNone/>
              <a:defRPr sz="1400"/>
            </a:lvl7pPr>
            <a:lvl8pPr marL="4571442" indent="0">
              <a:buNone/>
              <a:defRPr sz="1400"/>
            </a:lvl8pPr>
            <a:lvl9pPr marL="522450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12" tIns="65307" rIns="130612" bIns="65307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240508" y="810684"/>
            <a:ext cx="13208793" cy="100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0508" y="2336802"/>
            <a:ext cx="13232606" cy="578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972802" y="8221135"/>
            <a:ext cx="2607470" cy="85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3" y="8382000"/>
            <a:ext cx="249316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5568" y="8636001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1306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6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1306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6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5pPr>
      <a:lvl6pPr marL="653063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6pPr>
      <a:lvl7pPr marL="1306126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7pPr>
      <a:lvl8pPr marL="1959189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8pPr>
      <a:lvl9pPr marL="2612253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498868" indent="-498868" algn="l" defTabSz="993200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9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825399" indent="-326532" algn="l" defTabSz="993200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2600">
          <a:solidFill>
            <a:schemeClr val="bg2"/>
          </a:solidFill>
          <a:latin typeface="+mn-lt"/>
          <a:cs typeface="+mn-cs"/>
        </a:defRPr>
      </a:lvl2pPr>
      <a:lvl3pPr marL="1151931" indent="-326532" algn="l" defTabSz="993200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2300">
          <a:solidFill>
            <a:schemeClr val="bg2"/>
          </a:solidFill>
          <a:latin typeface="+mn-lt"/>
          <a:cs typeface="+mn-cs"/>
        </a:defRPr>
      </a:lvl3pPr>
      <a:lvl4pPr marL="1478463" indent="-326532" algn="l" defTabSz="993200" rtl="0" fontAlgn="base">
        <a:spcBef>
          <a:spcPct val="0"/>
        </a:spcBef>
        <a:spcAft>
          <a:spcPct val="20000"/>
        </a:spcAft>
        <a:buChar char="•"/>
        <a:defRPr sz="2000">
          <a:solidFill>
            <a:schemeClr val="bg2"/>
          </a:solidFill>
          <a:latin typeface="+mn-lt"/>
          <a:cs typeface="+mn-cs"/>
        </a:defRPr>
      </a:lvl4pPr>
      <a:lvl5pPr marL="1632659" indent="-154196" algn="l" defTabSz="993200" rtl="0" fontAlgn="base">
        <a:spcBef>
          <a:spcPct val="0"/>
        </a:spcBef>
        <a:spcAft>
          <a:spcPct val="20000"/>
        </a:spcAft>
        <a:buFont typeface="Arial" charset="0"/>
        <a:buChar char="-"/>
        <a:defRPr sz="1600">
          <a:solidFill>
            <a:schemeClr val="bg2"/>
          </a:solidFill>
          <a:latin typeface="+mn-lt"/>
          <a:cs typeface="+mn-cs"/>
        </a:defRPr>
      </a:lvl5pPr>
      <a:lvl6pPr marL="2707491" indent="-514741" algn="l" defTabSz="993200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3360554" indent="-514741" algn="l" defTabSz="993200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4013616" indent="-514741" algn="l" defTabSz="993200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4666681" indent="-514741" algn="l" defTabSz="993200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063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126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189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253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316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378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42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505" algn="l" defTabSz="130612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126208" y="2532186"/>
            <a:ext cx="1331595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04" tIns="0" rIns="92560" bIns="0">
            <a:spAutoFit/>
          </a:bodyPr>
          <a:lstStyle/>
          <a:p>
            <a:pPr algn="ctr">
              <a:spcBef>
                <a:spcPts val="856"/>
              </a:spcBef>
            </a:pPr>
            <a:r>
              <a:rPr lang="en-US" sz="5000" dirty="0" smtClean="0">
                <a:solidFill>
                  <a:schemeClr val="bg2"/>
                </a:solidFill>
              </a:rPr>
              <a:t> </a:t>
            </a:r>
            <a:r>
              <a:rPr lang="en-US" sz="5000" b="1" dirty="0" smtClean="0">
                <a:solidFill>
                  <a:srgbClr val="C00000"/>
                </a:solidFill>
              </a:rPr>
              <a:t>Understanding Government Processes &amp; Service Quality</a:t>
            </a:r>
            <a:endParaRPr lang="en-US" sz="3400" b="1" dirty="0">
              <a:solidFill>
                <a:srgbClr val="C000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5819" y="406400"/>
            <a:ext cx="13208400" cy="703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Business Processes </a:t>
            </a:r>
            <a:r>
              <a:rPr lang="en-GB" sz="2800" b="1" dirty="0" smtClean="0">
                <a:solidFill>
                  <a:srgbClr val="C00000"/>
                </a:solidFill>
              </a:rPr>
              <a:t>(3 </a:t>
            </a:r>
            <a:r>
              <a:rPr lang="en-GB" sz="2800" b="1" dirty="0">
                <a:solidFill>
                  <a:srgbClr val="C00000"/>
                </a:solidFill>
              </a:rPr>
              <a:t>of 3)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819" y="1109600"/>
            <a:ext cx="13235400" cy="8034400"/>
          </a:xfrm>
        </p:spPr>
        <p:txBody>
          <a:bodyPr/>
          <a:lstStyle/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3200" b="1" dirty="0">
                <a:solidFill>
                  <a:srgbClr val="1C1C1C"/>
                </a:solidFill>
              </a:rPr>
              <a:t>G2C Service: Providing a Passport to a Citizen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3200" b="1" dirty="0">
                <a:solidFill>
                  <a:srgbClr val="1C1C1C"/>
                </a:solidFill>
              </a:rPr>
              <a:t>Process: all activities carried out by Citizen, Government &amp; its agencies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From: Receipt of a passport application form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To: Delivery of Passport / Communication of Rejection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3200" b="1" dirty="0">
                <a:solidFill>
                  <a:srgbClr val="1C1C1C"/>
                </a:solidFill>
              </a:rPr>
              <a:t>Sub-Process: The Passport process can be sub-divided into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Passport Application Collection</a:t>
            </a:r>
          </a:p>
          <a:p>
            <a:pPr lvl="7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Document Verification</a:t>
            </a:r>
          </a:p>
          <a:p>
            <a:pPr lvl="7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Fees Collection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Passport Processing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Passport Delivery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3200" b="1" dirty="0">
                <a:solidFill>
                  <a:srgbClr val="1C1C1C"/>
                </a:solidFill>
              </a:rPr>
              <a:t>Activity: various steps in the process, e.g.</a:t>
            </a:r>
          </a:p>
          <a:p>
            <a:pPr lvl="6">
              <a:spcBef>
                <a:spcPts val="856"/>
              </a:spcBef>
              <a:spcAft>
                <a:spcPts val="856"/>
              </a:spcAft>
            </a:pPr>
            <a:r>
              <a:rPr lang="en-US" sz="2400" b="1" dirty="0" smtClean="0">
                <a:solidFill>
                  <a:srgbClr val="1C1C1C"/>
                </a:solidFill>
              </a:rPr>
              <a:t>Receipt Issuance: Printing a receipt for the Fee collected</a:t>
            </a:r>
            <a:endParaRPr lang="en-US" sz="2400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9" y="414400"/>
            <a:ext cx="13208400" cy="1008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‘Quality’ in Government Services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819" y="1082581"/>
            <a:ext cx="7429500" cy="7586634"/>
          </a:xfrm>
        </p:spPr>
        <p:txBody>
          <a:bodyPr/>
          <a:lstStyle/>
          <a:p>
            <a:r>
              <a:rPr lang="en-US" sz="2600" b="1" dirty="0">
                <a:solidFill>
                  <a:srgbClr val="1C1C1C"/>
                </a:solidFill>
              </a:rPr>
              <a:t>Information is correct or not?</a:t>
            </a:r>
          </a:p>
          <a:p>
            <a:pPr marL="707628" lvl="2" indent="-399094"/>
            <a:r>
              <a:rPr lang="en-US" sz="2600" b="1" dirty="0" smtClean="0">
                <a:solidFill>
                  <a:srgbClr val="1C1C1C"/>
                </a:solidFill>
              </a:rPr>
              <a:t>Name &amp; Photo are correct</a:t>
            </a:r>
          </a:p>
          <a:p>
            <a:pPr marL="707628" lvl="2" indent="-399094"/>
            <a:r>
              <a:rPr lang="en-US" sz="2600" b="1" dirty="0" smtClean="0">
                <a:solidFill>
                  <a:srgbClr val="1C1C1C"/>
                </a:solidFill>
              </a:rPr>
              <a:t>Personal information like sex, date of birth, address </a:t>
            </a:r>
            <a:r>
              <a:rPr lang="en-US" sz="2600" b="1" dirty="0" err="1" smtClean="0">
                <a:solidFill>
                  <a:srgbClr val="1C1C1C"/>
                </a:solidFill>
              </a:rPr>
              <a:t>etc</a:t>
            </a:r>
            <a:r>
              <a:rPr lang="en-US" sz="2600" b="1" dirty="0" smtClean="0">
                <a:solidFill>
                  <a:srgbClr val="1C1C1C"/>
                </a:solidFill>
              </a:rPr>
              <a:t> are correct</a:t>
            </a:r>
          </a:p>
          <a:p>
            <a:pPr marL="707628" lvl="2" indent="-399094"/>
            <a:r>
              <a:rPr lang="en-US" sz="2600" b="1" dirty="0" smtClean="0">
                <a:solidFill>
                  <a:srgbClr val="1C1C1C"/>
                </a:solidFill>
              </a:rPr>
              <a:t>The passport is stamped / signed and is valid</a:t>
            </a:r>
          </a:p>
          <a:p>
            <a:pPr marL="707628" lvl="2" indent="-399094"/>
            <a:r>
              <a:rPr lang="en-US" sz="2600" b="1" dirty="0" smtClean="0">
                <a:solidFill>
                  <a:srgbClr val="1C1C1C"/>
                </a:solidFill>
              </a:rPr>
              <a:t>Physical passport is as expected</a:t>
            </a:r>
          </a:p>
          <a:p>
            <a:pPr marL="707628" lvl="2" indent="-399094"/>
            <a:r>
              <a:rPr lang="en-US" sz="2600" b="1" dirty="0" smtClean="0">
                <a:solidFill>
                  <a:srgbClr val="1C1C1C"/>
                </a:solidFill>
              </a:rPr>
              <a:t>Not torn or damaged</a:t>
            </a:r>
          </a:p>
          <a:p>
            <a:pPr lvl="1"/>
            <a:r>
              <a:rPr lang="en-US" b="1" dirty="0" smtClean="0">
                <a:solidFill>
                  <a:srgbClr val="1C1C1C"/>
                </a:solidFill>
              </a:rPr>
              <a:t>Does not have pages missing / has correct number of pages</a:t>
            </a:r>
          </a:p>
          <a:p>
            <a:endParaRPr lang="en-US" sz="2600" b="1" dirty="0">
              <a:solidFill>
                <a:srgbClr val="1C1C1C"/>
              </a:solidFill>
            </a:endParaRPr>
          </a:p>
          <a:p>
            <a:r>
              <a:rPr lang="en-US" sz="2600" b="1" dirty="0">
                <a:solidFill>
                  <a:srgbClr val="1C1C1C"/>
                </a:solidFill>
              </a:rPr>
              <a:t>But even if all of the above are correct, does that mean that we have met the “Service Quality” parameters for the passport?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77177" y="8094573"/>
            <a:ext cx="8562023" cy="57400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126"/>
            <a:r>
              <a:rPr lang="en-US" sz="3200" dirty="0" smtClean="0">
                <a:solidFill>
                  <a:schemeClr val="bg1"/>
                </a:solidFill>
              </a:rPr>
              <a:t>The answer is </a:t>
            </a:r>
            <a:r>
              <a:rPr lang="en-US" sz="3200" b="1" dirty="0" smtClean="0">
                <a:solidFill>
                  <a:schemeClr val="bg1"/>
                </a:solidFill>
              </a:rPr>
              <a:t>NO`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1691217"/>
            <a:ext cx="45720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4638040"/>
            <a:ext cx="4572000" cy="288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9" y="414399"/>
            <a:ext cx="13208400" cy="1607831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 what else is important?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… The entire Passport Issuance Process as seen by the citizen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2336802"/>
            <a:ext cx="11258074" cy="5780617"/>
          </a:xfrm>
        </p:spPr>
        <p:txBody>
          <a:bodyPr/>
          <a:lstStyle/>
          <a:p>
            <a:r>
              <a:rPr lang="en-US" sz="2400" b="1" dirty="0">
                <a:solidFill>
                  <a:srgbClr val="1C1C1C"/>
                </a:solidFill>
              </a:rPr>
              <a:t>What if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waits for hours in queue (despite having an appointment)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Receives the passport six weeks after dispatch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The police verification is delayed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has to come multiple times to log in application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needs to use an agent to get hassle-free service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is asked to pay extra money to get it processed fast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faces rude behavior by the Security guards / counter staff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Citizen does not get correct information from helpline/inquiry counter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Counter accepts incomplete form and rejects it later 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Counter does not accept documents defined in the requirement checklist (e.g. letter from Army Officer)</a:t>
            </a:r>
          </a:p>
          <a:p>
            <a:pPr lvl="1"/>
            <a:r>
              <a:rPr lang="en-US" sz="2400" b="1" dirty="0" smtClean="0">
                <a:solidFill>
                  <a:srgbClr val="1C1C1C"/>
                </a:solidFill>
              </a:rPr>
              <a:t>The passport is sent to wrong address / person</a:t>
            </a:r>
            <a:endParaRPr lang="en-US" sz="2400" b="1" dirty="0">
              <a:solidFill>
                <a:srgbClr val="1C1C1C"/>
              </a:solidFill>
            </a:endParaRPr>
          </a:p>
        </p:txBody>
      </p:sp>
      <p:sp>
        <p:nvSpPr>
          <p:cNvPr id="5" name="Right Brace 4"/>
          <p:cNvSpPr/>
          <p:nvPr/>
        </p:nvSpPr>
        <p:spPr bwMode="auto">
          <a:xfrm>
            <a:off x="11304270" y="2824480"/>
            <a:ext cx="662940" cy="1239520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6" name="Right Brace 5"/>
          <p:cNvSpPr/>
          <p:nvPr/>
        </p:nvSpPr>
        <p:spPr bwMode="auto">
          <a:xfrm>
            <a:off x="11304270" y="4185920"/>
            <a:ext cx="662940" cy="1239520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7" name="Right Brace 6"/>
          <p:cNvSpPr/>
          <p:nvPr/>
        </p:nvSpPr>
        <p:spPr bwMode="auto">
          <a:xfrm>
            <a:off x="11304270" y="5567681"/>
            <a:ext cx="662940" cy="2407497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2111990" y="3206196"/>
            <a:ext cx="1371600" cy="45140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Time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111990" y="4600232"/>
            <a:ext cx="1371600" cy="45140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Cost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11991" y="6294836"/>
            <a:ext cx="1576387" cy="91876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Customer 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5819" y="414400"/>
            <a:ext cx="13208400" cy="1008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So what else is important?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… The entire Passport Issuance Process as seen by the citizen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40508" y="2336802"/>
            <a:ext cx="11258074" cy="5780617"/>
          </a:xfrm>
        </p:spPr>
        <p:txBody>
          <a:bodyPr/>
          <a:lstStyle/>
          <a:p>
            <a:r>
              <a:rPr lang="en-US" sz="2300" b="1" dirty="0">
                <a:solidFill>
                  <a:srgbClr val="1C1C1C"/>
                </a:solidFill>
              </a:rPr>
              <a:t>What if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waits for hours in queue (despite having an appointment)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Receives the passport six weeks after dispatch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The police verification is delayed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has to come multiple times to log in application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needs to use an agent to get hassle-free service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is asked to pay extra money to get it processed fast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faces rude behavior by the Security guards / counter staff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Citizen does not get correct information from helpline/inquiry counter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Counter accepts incomplete form and rejects it later 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Counter does not accept documents defined in the requirement checklist (e.g. letter from Army Officer)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The passport is sent to wrong address / person</a:t>
            </a:r>
            <a:endParaRPr lang="en-US" sz="2300" b="1" dirty="0">
              <a:solidFill>
                <a:srgbClr val="1C1C1C"/>
              </a:solidFill>
            </a:endParaRPr>
          </a:p>
        </p:txBody>
      </p:sp>
      <p:sp>
        <p:nvSpPr>
          <p:cNvPr id="7" name="Right Brace 6"/>
          <p:cNvSpPr/>
          <p:nvPr/>
        </p:nvSpPr>
        <p:spPr bwMode="auto">
          <a:xfrm>
            <a:off x="11304270" y="2824480"/>
            <a:ext cx="662940" cy="1239520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8" name="Right Brace 7"/>
          <p:cNvSpPr/>
          <p:nvPr/>
        </p:nvSpPr>
        <p:spPr bwMode="auto">
          <a:xfrm>
            <a:off x="11304270" y="4185920"/>
            <a:ext cx="662940" cy="1239520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9" name="Right Brace 8"/>
          <p:cNvSpPr/>
          <p:nvPr/>
        </p:nvSpPr>
        <p:spPr bwMode="auto">
          <a:xfrm>
            <a:off x="11304270" y="5567681"/>
            <a:ext cx="662940" cy="2407497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704" tIns="0" rIns="92560" bIns="0" numCol="1" rtlCol="0" anchor="t" anchorCtr="0" compatLnSpc="1">
            <a:prstTxWarp prst="textNoShape">
              <a:avLst/>
            </a:prstTxWarp>
          </a:bodyPr>
          <a:lstStyle/>
          <a:p>
            <a:pPr defTabSz="1306126"/>
            <a:endParaRPr lang="en-US" sz="2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111990" y="3206196"/>
            <a:ext cx="1371600" cy="45140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Time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11990" y="4600232"/>
            <a:ext cx="1371600" cy="45140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Cost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111991" y="6294836"/>
            <a:ext cx="1576387" cy="918765"/>
          </a:xfrm>
          <a:prstGeom prst="rect">
            <a:avLst/>
          </a:prstGeom>
          <a:noFill/>
        </p:spPr>
        <p:txBody>
          <a:bodyPr wrap="square" lIns="65307" tIns="65307" rIns="65307" bIns="65307" rtlCol="0" anchor="ctr" anchorCtr="0">
            <a:noAutofit/>
          </a:bodyPr>
          <a:lstStyle/>
          <a:p>
            <a:r>
              <a:rPr lang="en-US" sz="2000" b="1" dirty="0" smtClean="0"/>
              <a:t>Customer Experience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446248" y="3759202"/>
            <a:ext cx="10640854" cy="22733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704" tIns="0" rIns="9256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126"/>
            <a:r>
              <a:rPr lang="en-US" sz="2900" dirty="0" smtClean="0">
                <a:solidFill>
                  <a:schemeClr val="bg1"/>
                </a:solidFill>
              </a:rPr>
              <a:t>Service Quality comprises of the physical </a:t>
            </a:r>
            <a:r>
              <a:rPr lang="en-US" sz="2900" b="1" dirty="0" smtClean="0">
                <a:solidFill>
                  <a:schemeClr val="bg1"/>
                </a:solidFill>
              </a:rPr>
              <a:t>Product</a:t>
            </a:r>
            <a:r>
              <a:rPr lang="en-US" sz="2900" dirty="0" smtClean="0">
                <a:solidFill>
                  <a:schemeClr val="bg1"/>
                </a:solidFill>
              </a:rPr>
              <a:t>, the </a:t>
            </a:r>
            <a:r>
              <a:rPr lang="en-US" sz="2900" b="1" dirty="0" smtClean="0">
                <a:solidFill>
                  <a:schemeClr val="bg1"/>
                </a:solidFill>
              </a:rPr>
              <a:t>Time</a:t>
            </a:r>
            <a:r>
              <a:rPr lang="en-US" sz="2900" dirty="0" smtClean="0">
                <a:solidFill>
                  <a:schemeClr val="bg1"/>
                </a:solidFill>
              </a:rPr>
              <a:t> taken to deliver it, the </a:t>
            </a:r>
            <a:r>
              <a:rPr lang="en-US" sz="2900" b="1" dirty="0" smtClean="0">
                <a:solidFill>
                  <a:schemeClr val="bg1"/>
                </a:solidFill>
              </a:rPr>
              <a:t>Cost</a:t>
            </a:r>
            <a:r>
              <a:rPr lang="en-US" sz="2900" dirty="0" smtClean="0">
                <a:solidFill>
                  <a:schemeClr val="bg1"/>
                </a:solidFill>
              </a:rPr>
              <a:t> of getting the service, and </a:t>
            </a:r>
            <a:r>
              <a:rPr lang="en-US" sz="2900" b="1" dirty="0" smtClean="0">
                <a:solidFill>
                  <a:schemeClr val="bg1"/>
                </a:solidFill>
              </a:rPr>
              <a:t>Customer Experience </a:t>
            </a:r>
            <a:r>
              <a:rPr lang="en-US" sz="2900" dirty="0" smtClean="0">
                <a:solidFill>
                  <a:schemeClr val="bg1"/>
                </a:solidFill>
              </a:rPr>
              <a:t>or </a:t>
            </a:r>
            <a:r>
              <a:rPr lang="en-US" sz="2900" b="1" dirty="0" smtClean="0">
                <a:solidFill>
                  <a:schemeClr val="bg1"/>
                </a:solidFill>
              </a:rPr>
              <a:t>Service Delivery</a:t>
            </a:r>
            <a:endParaRPr lang="en-US" sz="29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9" y="406400"/>
            <a:ext cx="13208400" cy="1008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Our customers are the only judge of whether we are a Quality organization or not!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819" y="1828800"/>
            <a:ext cx="13235400" cy="7315200"/>
          </a:xfrm>
        </p:spPr>
        <p:txBody>
          <a:bodyPr/>
          <a:lstStyle/>
          <a:p>
            <a:r>
              <a:rPr lang="en-US" sz="2400" b="1" dirty="0">
                <a:solidFill>
                  <a:srgbClr val="1C1C1C"/>
                </a:solidFill>
              </a:rPr>
              <a:t>This means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Our customers decide what the specifications / standards of Quality are</a:t>
            </a:r>
          </a:p>
          <a:p>
            <a:pPr marL="1151931" lvl="3" indent="0">
              <a:buNone/>
            </a:pPr>
            <a:endParaRPr lang="en-US" sz="2400" b="1" dirty="0" smtClean="0">
              <a:solidFill>
                <a:srgbClr val="1C1C1C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1C1C1C"/>
                </a:solidFill>
              </a:rPr>
              <a:t>   What does quality mean?</a:t>
            </a:r>
          </a:p>
          <a:p>
            <a:r>
              <a:rPr lang="en-US" sz="2400" b="1" dirty="0">
                <a:solidFill>
                  <a:srgbClr val="1C1C1C"/>
                </a:solidFill>
              </a:rPr>
              <a:t>Service Quality is not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A luxury … a flavor of the month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Just meeting our own standards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Quick fixes which are short term and without any hard work</a:t>
            </a:r>
          </a:p>
          <a:p>
            <a:pPr lvl="1"/>
            <a:endParaRPr lang="en-US" sz="2400" b="1" dirty="0" smtClean="0">
              <a:solidFill>
                <a:srgbClr val="1C1C1C"/>
              </a:solidFill>
            </a:endParaRPr>
          </a:p>
          <a:p>
            <a:r>
              <a:rPr lang="en-US" sz="2400" b="1" dirty="0">
                <a:solidFill>
                  <a:srgbClr val="1C1C1C"/>
                </a:solidFill>
              </a:rPr>
              <a:t>We need to focus upon 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Reducing our Total costs by getting things ‘First Time Right’, every time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Avoiding waste by eliminating errors</a:t>
            </a:r>
          </a:p>
          <a:p>
            <a:pPr lvl="3"/>
            <a:r>
              <a:rPr lang="en-US" sz="2400" b="1" dirty="0" smtClean="0">
                <a:solidFill>
                  <a:srgbClr val="1C1C1C"/>
                </a:solidFill>
              </a:rPr>
              <a:t>Doing only the right things </a:t>
            </a:r>
          </a:p>
          <a:p>
            <a:pPr lvl="4"/>
            <a:r>
              <a:rPr lang="en-US" sz="2400" b="1" dirty="0" smtClean="0">
                <a:solidFill>
                  <a:srgbClr val="1C1C1C"/>
                </a:solidFill>
              </a:rPr>
              <a:t>Things which meet the customers’ needs, and </a:t>
            </a:r>
          </a:p>
          <a:p>
            <a:pPr lvl="4"/>
            <a:r>
              <a:rPr lang="en-US" sz="2400" b="1" dirty="0" smtClean="0">
                <a:solidFill>
                  <a:srgbClr val="1C1C1C"/>
                </a:solidFill>
              </a:rPr>
              <a:t>That add value not cost!</a:t>
            </a:r>
          </a:p>
          <a:p>
            <a:pPr lvl="1"/>
            <a:endParaRPr lang="en-US" sz="2400" b="1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5819" y="414400"/>
            <a:ext cx="13208400" cy="1008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Key attributes of Service Quality in Government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2707" y="1422400"/>
            <a:ext cx="12928512" cy="7721600"/>
          </a:xfrm>
        </p:spPr>
        <p:txBody>
          <a:bodyPr/>
          <a:lstStyle/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2300" b="1" dirty="0">
                <a:solidFill>
                  <a:srgbClr val="1C1C1C"/>
                </a:solidFill>
              </a:rPr>
              <a:t>Time 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taken for completion of service by the citizen/business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Taken for delivery of service by the Government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2300" b="1" dirty="0">
                <a:solidFill>
                  <a:srgbClr val="1C1C1C"/>
                </a:solidFill>
              </a:rPr>
              <a:t>Cost 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incurred in receiving the service by the citizen/business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Incurred by the government in delivery of service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2300" b="1" dirty="0">
                <a:solidFill>
                  <a:srgbClr val="1C1C1C"/>
                </a:solidFill>
              </a:rPr>
              <a:t>Complexity (illustrative)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Number of forms to be filled, amount of information to be provided, number of offices to be approached…..by the citizen/business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Number of employees, number of approvals, number of verifications/validations to be performed by government</a:t>
            </a:r>
          </a:p>
          <a:p>
            <a:pPr>
              <a:spcBef>
                <a:spcPts val="856"/>
              </a:spcBef>
              <a:spcAft>
                <a:spcPts val="856"/>
              </a:spcAft>
            </a:pPr>
            <a:r>
              <a:rPr lang="en-US" sz="2300" b="1" dirty="0">
                <a:solidFill>
                  <a:srgbClr val="1C1C1C"/>
                </a:solidFill>
              </a:rPr>
              <a:t>Transparency</a:t>
            </a:r>
          </a:p>
          <a:p>
            <a:pPr lvl="2">
              <a:spcBef>
                <a:spcPts val="856"/>
              </a:spcBef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Knowledge on process for delivery of service, delivery timelines, status of service request to citizen and business….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13121569"/>
              </p:ext>
            </p:extLst>
          </p:nvPr>
        </p:nvGraphicFramePr>
        <p:xfrm>
          <a:off x="228600" y="1862667"/>
          <a:ext cx="12915900" cy="556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200"/>
                <a:gridCol w="1143000"/>
                <a:gridCol w="1028700"/>
                <a:gridCol w="2286000"/>
                <a:gridCol w="2286000"/>
              </a:tblGrid>
              <a:tr h="77216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Role of IT/Impacted</a:t>
                      </a:r>
                      <a:r>
                        <a:rPr lang="en-US" sz="2100" baseline="0" dirty="0" smtClean="0"/>
                        <a:t> attributes of service quality (in a positive way)</a:t>
                      </a:r>
                      <a:endParaRPr lang="en-US" sz="2100" dirty="0"/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Time</a:t>
                      </a:r>
                      <a:endParaRPr lang="en-US" sz="2100" dirty="0"/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Cost</a:t>
                      </a:r>
                      <a:endParaRPr lang="en-US" sz="2100" dirty="0"/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Transparency</a:t>
                      </a:r>
                      <a:endParaRPr lang="en-US" sz="2100" dirty="0"/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Convenience</a:t>
                      </a:r>
                      <a:endParaRPr lang="en-US" sz="2100" dirty="0"/>
                    </a:p>
                  </a:txBody>
                  <a:tcPr marL="137160" marR="137160" marT="60960" marB="60960"/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Electronic/online</a:t>
                      </a:r>
                      <a:r>
                        <a:rPr lang="en-US" sz="2100" b="1" baseline="0" dirty="0" smtClean="0">
                          <a:solidFill>
                            <a:srgbClr val="000000"/>
                          </a:solidFill>
                        </a:rPr>
                        <a:t> access to information services (anywhere and anytime)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Electronic submission of applications/d documents (anywhere/anytime)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Conversion</a:t>
                      </a:r>
                      <a:r>
                        <a:rPr lang="en-US" sz="2100" b="1" baseline="0" dirty="0" smtClean="0">
                          <a:solidFill>
                            <a:srgbClr val="000000"/>
                          </a:solidFill>
                        </a:rPr>
                        <a:t> of services into self services (e.g. tax payments, filing of returns..)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Online tracking of status of service</a:t>
                      </a:r>
                      <a:r>
                        <a:rPr lang="en-US" sz="2100" b="1" baseline="0" dirty="0" smtClean="0">
                          <a:solidFill>
                            <a:srgbClr val="000000"/>
                          </a:solidFill>
                        </a:rPr>
                        <a:t> request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Reuse of information submitted to government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  <a:tr h="1097280">
                <a:tc>
                  <a:txBody>
                    <a:bodyPr/>
                    <a:lstStyle/>
                    <a:p>
                      <a:r>
                        <a:rPr lang="en-US" sz="2100" b="1" dirty="0" smtClean="0">
                          <a:solidFill>
                            <a:srgbClr val="000000"/>
                          </a:solidFill>
                        </a:rPr>
                        <a:t>Minimized scope for</a:t>
                      </a:r>
                      <a:r>
                        <a:rPr lang="en-US" sz="2100" b="1" baseline="0" dirty="0" smtClean="0">
                          <a:solidFill>
                            <a:srgbClr val="000000"/>
                          </a:solidFill>
                        </a:rPr>
                        <a:t> errors in information provided to the government (through system controls)</a:t>
                      </a:r>
                      <a:endParaRPr lang="en-US" sz="2100" b="1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↓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rgbClr val="000000"/>
                          </a:solidFill>
                        </a:rPr>
                        <a:t>↑</a:t>
                      </a:r>
                      <a:endParaRPr lang="en-US" sz="3200" b="0" dirty="0">
                        <a:solidFill>
                          <a:srgbClr val="000000"/>
                        </a:solidFill>
                      </a:endParaRPr>
                    </a:p>
                  </a:txBody>
                  <a:tcPr marL="137160" marR="137160" marT="60960" marB="6096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43502" y="7721601"/>
            <a:ext cx="2831806" cy="747451"/>
          </a:xfrm>
          <a:prstGeom prst="rect">
            <a:avLst/>
          </a:prstGeom>
          <a:noFill/>
        </p:spPr>
        <p:txBody>
          <a:bodyPr wrap="none" lIns="130612" tIns="65307" rIns="130612" bIns="65307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Illustrative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Role of IT in GPR/Service Quality Improvement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0290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Service Quality impacts all Stakeholders … which is why we need to focus on it from the point of CEO</a:t>
            </a:r>
          </a:p>
        </p:txBody>
      </p:sp>
      <p:sp>
        <p:nvSpPr>
          <p:cNvPr id="25603" name="Oval 6"/>
          <p:cNvSpPr>
            <a:spLocks noChangeArrowheads="1"/>
          </p:cNvSpPr>
          <p:nvPr/>
        </p:nvSpPr>
        <p:spPr bwMode="auto">
          <a:xfrm>
            <a:off x="1300163" y="2844800"/>
            <a:ext cx="5329238" cy="46736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lIns="130612" tIns="65307" rIns="130612" bIns="65307" anchor="ctr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25604" name="Line 7"/>
          <p:cNvSpPr>
            <a:spLocks noChangeShapeType="1"/>
          </p:cNvSpPr>
          <p:nvPr/>
        </p:nvSpPr>
        <p:spPr bwMode="auto">
          <a:xfrm>
            <a:off x="1528764" y="4267200"/>
            <a:ext cx="2400300" cy="1016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lIns="130612" tIns="65307" rIns="130612" bIns="65307" anchor="ctr"/>
          <a:lstStyle/>
          <a:p>
            <a:endParaRPr lang="en-US"/>
          </a:p>
        </p:txBody>
      </p:sp>
      <p:sp>
        <p:nvSpPr>
          <p:cNvPr id="25605" name="Line 8"/>
          <p:cNvSpPr>
            <a:spLocks noChangeShapeType="1"/>
          </p:cNvSpPr>
          <p:nvPr/>
        </p:nvSpPr>
        <p:spPr bwMode="auto">
          <a:xfrm flipV="1">
            <a:off x="3929064" y="4267200"/>
            <a:ext cx="2514600" cy="1016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lIns="130612" tIns="65307" rIns="130612" bIns="65307" anchor="ctr"/>
          <a:lstStyle/>
          <a:p>
            <a:endParaRPr lang="en-US"/>
          </a:p>
        </p:txBody>
      </p:sp>
      <p:sp>
        <p:nvSpPr>
          <p:cNvPr id="25606" name="Line 9"/>
          <p:cNvSpPr>
            <a:spLocks noChangeShapeType="1"/>
          </p:cNvSpPr>
          <p:nvPr/>
        </p:nvSpPr>
        <p:spPr bwMode="auto">
          <a:xfrm>
            <a:off x="3929062" y="5283200"/>
            <a:ext cx="0" cy="223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lIns="130612" tIns="65307" rIns="130612" bIns="65307" anchor="ctr"/>
          <a:lstStyle/>
          <a:p>
            <a:endParaRPr lang="en-US"/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1643064" y="5287434"/>
            <a:ext cx="1841130" cy="53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Employee</a:t>
            </a:r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4457939" y="5281086"/>
            <a:ext cx="1302521" cy="53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Owner</a:t>
            </a:r>
          </a:p>
        </p:txBody>
      </p:sp>
      <p:sp>
        <p:nvSpPr>
          <p:cNvPr id="25609" name="Text Box 12"/>
          <p:cNvSpPr txBox="1">
            <a:spLocks noChangeArrowheads="1"/>
          </p:cNvSpPr>
          <p:nvPr/>
        </p:nvSpPr>
        <p:spPr bwMode="auto">
          <a:xfrm>
            <a:off x="2990850" y="3270253"/>
            <a:ext cx="1820291" cy="53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Customer</a:t>
            </a:r>
          </a:p>
        </p:txBody>
      </p:sp>
      <p:sp>
        <p:nvSpPr>
          <p:cNvPr id="29711" name="Text Box 13"/>
          <p:cNvSpPr txBox="1">
            <a:spLocks noChangeArrowheads="1"/>
          </p:cNvSpPr>
          <p:nvPr/>
        </p:nvSpPr>
        <p:spPr bwMode="auto">
          <a:xfrm>
            <a:off x="1780224" y="5773634"/>
            <a:ext cx="1562207" cy="53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Respect</a:t>
            </a:r>
          </a:p>
        </p:txBody>
      </p:sp>
      <p:sp>
        <p:nvSpPr>
          <p:cNvPr id="29712" name="Text Box 14"/>
          <p:cNvSpPr txBox="1">
            <a:spLocks noChangeArrowheads="1"/>
          </p:cNvSpPr>
          <p:nvPr/>
        </p:nvSpPr>
        <p:spPr bwMode="auto">
          <a:xfrm>
            <a:off x="3974784" y="5672668"/>
            <a:ext cx="2371726" cy="93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612" tIns="65307" rIns="130612" bIns="65307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Return On Investment</a:t>
            </a:r>
          </a:p>
        </p:txBody>
      </p:sp>
      <p:sp>
        <p:nvSpPr>
          <p:cNvPr id="29713" name="Text Box 15"/>
          <p:cNvSpPr txBox="1">
            <a:spLocks noChangeArrowheads="1"/>
          </p:cNvSpPr>
          <p:nvPr/>
        </p:nvSpPr>
        <p:spPr bwMode="auto">
          <a:xfrm>
            <a:off x="2443164" y="3763434"/>
            <a:ext cx="2915976" cy="53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</a:rPr>
              <a:t>Value For Money</a:t>
            </a:r>
          </a:p>
        </p:txBody>
      </p:sp>
      <p:sp>
        <p:nvSpPr>
          <p:cNvPr id="25613" name="Rectangle 20"/>
          <p:cNvSpPr>
            <a:spLocks noChangeAspect="1" noChangeArrowheads="1"/>
          </p:cNvSpPr>
          <p:nvPr/>
        </p:nvSpPr>
        <p:spPr bwMode="auto">
          <a:xfrm>
            <a:off x="6855621" y="3376084"/>
            <a:ext cx="6598441" cy="3098800"/>
          </a:xfrm>
          <a:prstGeom prst="rect">
            <a:avLst/>
          </a:prstGeom>
          <a:solidFill>
            <a:schemeClr val="bg1"/>
          </a:solidFill>
          <a:ln w="9525">
            <a:noFill/>
            <a:prstDash val="sysDot"/>
            <a:miter lim="800000"/>
            <a:headEnd/>
            <a:tailEnd/>
          </a:ln>
        </p:spPr>
        <p:txBody>
          <a:bodyPr lIns="130612" tIns="65307" rIns="130612" bIns="65307" anchor="ctr"/>
          <a:lstStyle/>
          <a:p>
            <a:pPr>
              <a:lnSpc>
                <a:spcPct val="130000"/>
              </a:lnSpc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2600" b="1" dirty="0">
                <a:solidFill>
                  <a:srgbClr val="1C1C1C"/>
                </a:solidFill>
              </a:rPr>
              <a:t>Challenges in current environment </a:t>
            </a:r>
          </a:p>
          <a:p>
            <a:pPr marL="326532" indent="-326532">
              <a:lnSpc>
                <a:spcPct val="13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 smtClean="0">
                <a:solidFill>
                  <a:srgbClr val="1C1C1C"/>
                </a:solidFill>
              </a:rPr>
              <a:t>Citizens demanding better service delivery</a:t>
            </a:r>
            <a:endParaRPr lang="en-US" sz="2600" dirty="0">
              <a:solidFill>
                <a:srgbClr val="1C1C1C"/>
              </a:solidFill>
            </a:endParaRPr>
          </a:p>
          <a:p>
            <a:pPr marL="326532" indent="-326532">
              <a:lnSpc>
                <a:spcPct val="13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 smtClean="0">
                <a:solidFill>
                  <a:srgbClr val="1C1C1C"/>
                </a:solidFill>
              </a:rPr>
              <a:t>Increasing </a:t>
            </a:r>
            <a:r>
              <a:rPr lang="en-US" sz="2600" dirty="0">
                <a:solidFill>
                  <a:srgbClr val="1C1C1C"/>
                </a:solidFill>
              </a:rPr>
              <a:t>penalties for failure</a:t>
            </a:r>
          </a:p>
        </p:txBody>
      </p:sp>
      <p:sp>
        <p:nvSpPr>
          <p:cNvPr id="25614" name="Rectangle 23"/>
          <p:cNvSpPr>
            <a:spLocks noChangeArrowheads="1"/>
          </p:cNvSpPr>
          <p:nvPr/>
        </p:nvSpPr>
        <p:spPr bwMode="auto">
          <a:xfrm>
            <a:off x="2057401" y="7725834"/>
            <a:ext cx="2815756" cy="40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612" tIns="65307" rIns="130612" bIns="65307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b="1">
                <a:solidFill>
                  <a:schemeClr val="tx1"/>
                </a:solidFill>
              </a:rPr>
              <a:t>CEO – Model of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1" grpId="0"/>
      <p:bldP spid="29712" grpId="0"/>
      <p:bldP spid="297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End of Session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555171" y="2336800"/>
            <a:ext cx="12834124" cy="5784851"/>
          </a:xfrm>
        </p:spPr>
        <p:txBody>
          <a:bodyPr/>
          <a:lstStyle/>
          <a:p>
            <a:pPr marL="0" indent="0">
              <a:spcBef>
                <a:spcPts val="856"/>
              </a:spcBef>
              <a:spcAft>
                <a:spcPts val="856"/>
              </a:spcAft>
              <a:buNone/>
            </a:pPr>
            <a:endParaRPr lang="en-US" sz="3500" dirty="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726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9" y="546526"/>
            <a:ext cx="13206413" cy="1094316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Introduction to e-Governance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42889" y="1640840"/>
            <a:ext cx="13206413" cy="716905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What is e-Governance ?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</a:rPr>
              <a:t>Ministry of Information Technology defines e-Governance as “… the application of Information Technology to processes of government functioning to bring about a Simple, Moral, Accountable, Responsive and Transparent governance”*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</a:rPr>
              <a:t>Most e-Governance projects focus towards taking existing Government Services and leveraging technology to delivering the services to the customer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</a:rPr>
              <a:t>At a reduced costs &amp; effort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</a:rPr>
              <a:t>With enhanced transparency &amp; control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</a:rPr>
              <a:t>In a faster time-frame</a:t>
            </a:r>
          </a:p>
          <a:p>
            <a:pPr>
              <a:lnSpc>
                <a:spcPct val="120000"/>
              </a:lnSpc>
            </a:pPr>
            <a:endParaRPr lang="en-US" sz="2600" dirty="0">
              <a:solidFill>
                <a:srgbClr val="1C1C1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148" y="8060267"/>
            <a:ext cx="6607970" cy="347341"/>
          </a:xfrm>
          <a:prstGeom prst="rect">
            <a:avLst/>
          </a:prstGeom>
          <a:noFill/>
        </p:spPr>
        <p:txBody>
          <a:bodyPr wrap="square" lIns="130612" tIns="65307" rIns="130612" bIns="65307" rtlCol="0">
            <a:spAutoFit/>
          </a:bodyPr>
          <a:lstStyle/>
          <a:p>
            <a:r>
              <a:rPr lang="en-US" sz="1400" dirty="0" smtClean="0"/>
              <a:t>*www.mit.gov.in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9" y="530870"/>
            <a:ext cx="13206413" cy="1094316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Traditional Approach to e-Governance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42889" y="1422083"/>
            <a:ext cx="13206413" cy="745814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IT enablement of exiting process… (What minimum one can achieve)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Automation of existing processes through the use of IT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Making services of the department available online</a:t>
            </a:r>
          </a:p>
          <a:p>
            <a:pPr lvl="2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e.g. Providing e-forms for submission of applications, File Management System 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The process remains the same, but is carried out electronically</a:t>
            </a:r>
          </a:p>
          <a:p>
            <a:pPr lvl="1">
              <a:lnSpc>
                <a:spcPct val="120000"/>
              </a:lnSpc>
            </a:pPr>
            <a:endParaRPr lang="en-US" sz="2900" b="1" dirty="0" smtClean="0">
              <a:solidFill>
                <a:srgbClr val="1C1C1C"/>
              </a:solidFill>
              <a:ea typeface="+mn-ea"/>
            </a:endParaRPr>
          </a:p>
          <a:p>
            <a:pPr marL="498868" lvl="1" indent="-498868">
              <a:lnSpc>
                <a:spcPct val="120000"/>
              </a:lnSpc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IT enablement has its advantages…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Easier to implement, with no or minimal legal changes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 Provides easier status updates, real time MIS, anytime / anywhere service </a:t>
            </a:r>
            <a:r>
              <a:rPr lang="en-US" sz="2900" b="1" dirty="0" err="1" smtClean="0">
                <a:solidFill>
                  <a:srgbClr val="1C1C1C"/>
                </a:solidFill>
                <a:ea typeface="+mn-ea"/>
              </a:rPr>
              <a:t>etc</a:t>
            </a:r>
            <a:endParaRPr lang="en-US" sz="2900" b="1" dirty="0" smtClean="0">
              <a:solidFill>
                <a:srgbClr val="1C1C1C"/>
              </a:solidFill>
              <a:ea typeface="+mn-ea"/>
            </a:endParaRPr>
          </a:p>
          <a:p>
            <a:pPr marL="498868" lvl="1" indent="-498868">
              <a:lnSpc>
                <a:spcPct val="120000"/>
              </a:lnSpc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But IT enablement alone may not be enough in many cases…</a:t>
            </a:r>
          </a:p>
          <a:p>
            <a:pPr>
              <a:lnSpc>
                <a:spcPct val="120000"/>
              </a:lnSpc>
            </a:pPr>
            <a:endParaRPr lang="en-US" sz="2600" b="1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Traditional Approach may not be sufficient…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42889" y="1905000"/>
            <a:ext cx="13206413" cy="6523568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The Government process itself might be inefficient !</a:t>
            </a:r>
          </a:p>
          <a:p>
            <a:pPr marL="498868" lvl="1" indent="-498868">
              <a:lnSpc>
                <a:spcPct val="110000"/>
              </a:lnSpc>
              <a:spcAft>
                <a:spcPts val="856"/>
              </a:spcAft>
              <a:buSzPct val="100000"/>
              <a:buFont typeface="Arial" pitchFamily="34" charset="0"/>
              <a:buChar char="•"/>
            </a:pPr>
            <a:r>
              <a:rPr lang="en-US" sz="2900" b="1" dirty="0" smtClean="0">
                <a:solidFill>
                  <a:srgbClr val="1C1C1C"/>
                </a:solidFill>
                <a:ea typeface="+mn-ea"/>
              </a:rPr>
              <a:t>Processes are designed in accordance with the legislation governing that particular domain in that particular period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r>
              <a:rPr lang="en-US" sz="2900" b="1" dirty="0" smtClean="0">
                <a:solidFill>
                  <a:srgbClr val="1C1C1C"/>
                </a:solidFill>
              </a:rPr>
              <a:t>Some of these Legislations may be old and antiquated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r>
              <a:rPr lang="en-US" sz="2900" b="1" dirty="0" smtClean="0">
                <a:solidFill>
                  <a:srgbClr val="1C1C1C"/>
                </a:solidFill>
              </a:rPr>
              <a:t>Basis of the legal system is to put in controls, and not better service delivery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r>
              <a:rPr lang="en-US" sz="2900" b="1" dirty="0" smtClean="0">
                <a:solidFill>
                  <a:srgbClr val="1C1C1C"/>
                </a:solidFill>
              </a:rPr>
              <a:t>Acts are department-centric, not citizen-centric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r>
              <a:rPr lang="en-US" sz="2900" b="1" dirty="0" smtClean="0">
                <a:solidFill>
                  <a:srgbClr val="1C1C1C"/>
                </a:solidFill>
              </a:rPr>
              <a:t>Rules are complex and tedious</a:t>
            </a:r>
          </a:p>
          <a:p>
            <a:pPr lvl="2">
              <a:lnSpc>
                <a:spcPct val="110000"/>
              </a:lnSpc>
              <a:spcAft>
                <a:spcPts val="856"/>
              </a:spcAft>
            </a:pPr>
            <a:r>
              <a:rPr lang="en-US" sz="2900" b="1" dirty="0" smtClean="0">
                <a:solidFill>
                  <a:srgbClr val="1C1C1C"/>
                </a:solidFill>
              </a:rPr>
              <a:t>10,000 rules, 0.1 million forms!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endParaRPr lang="en-US" sz="2900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6094" y="454025"/>
            <a:ext cx="12801906" cy="100647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Legislative intent and process problems….</a:t>
            </a:r>
            <a:endParaRPr lang="en-US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406094" y="454025"/>
          <a:ext cx="13030200" cy="3977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497100" y="3752844"/>
            <a:ext cx="3167650" cy="434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612" tIns="65307" rIns="130612" bIns="65307">
            <a:spAutoFit/>
          </a:bodyPr>
          <a:lstStyle/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Legislation was well intentioned and relevant at the time it was drafted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Focused more on control and ensuring compliance, rather than service delivery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Rules added along the way, making the legal framework complex and tedious</a:t>
            </a:r>
            <a:endParaRPr lang="en-GB" sz="2000" b="1" dirty="0" smtClean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3814772" y="3752844"/>
            <a:ext cx="3167650" cy="450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612" tIns="65307" rIns="130612" bIns="65307">
            <a:spAutoFit/>
          </a:bodyPr>
          <a:lstStyle/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Asking for too much information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Burden of proof thrown on Citizen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Complexity of rules &amp; regulations (Anything to do with money is more complex!)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Heavy reliance on manual systems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No concept of Quality Assurance</a:t>
            </a:r>
            <a:endParaRPr lang="en-GB" sz="2000" b="1" dirty="0" smtClean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28"/>
          <p:cNvSpPr txBox="1">
            <a:spLocks noChangeArrowheads="1"/>
          </p:cNvSpPr>
          <p:nvPr/>
        </p:nvSpPr>
        <p:spPr bwMode="auto">
          <a:xfrm>
            <a:off x="7103861" y="3752845"/>
            <a:ext cx="3167650" cy="484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612" tIns="65307" rIns="130612" bIns="65307">
            <a:spAutoFit/>
          </a:bodyPr>
          <a:lstStyle/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Jurisdiction (too many ‘narrow domestic walls!’)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Restricted timings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Disparate and sub-optimal delivery networks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No choice of delivery channels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Process &amp; Delivery Channel often combined resulting in delay, malpractice</a:t>
            </a:r>
          </a:p>
        </p:txBody>
      </p:sp>
      <p:sp>
        <p:nvSpPr>
          <p:cNvPr id="9" name="TextBox 28"/>
          <p:cNvSpPr txBox="1">
            <a:spLocks noChangeArrowheads="1"/>
          </p:cNvSpPr>
          <p:nvPr/>
        </p:nvSpPr>
        <p:spPr bwMode="auto">
          <a:xfrm>
            <a:off x="10268646" y="3727436"/>
            <a:ext cx="3167650" cy="523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612" tIns="65307" rIns="130612" bIns="65307">
            <a:spAutoFit/>
          </a:bodyPr>
          <a:lstStyle/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Mindset &amp; attitudinal problems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Delivery Agents unsuitable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Lack of empowerment of front-end people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Lack of dedicated delivery teams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Delivery is handled on a part-time basis</a:t>
            </a:r>
          </a:p>
          <a:p>
            <a:pPr marL="261225" indent="-261225" defTabSz="993200" eaLnBrk="0" hangingPunct="0">
              <a:lnSpc>
                <a:spcPct val="110000"/>
              </a:lnSpc>
              <a:spcAft>
                <a:spcPts val="571"/>
              </a:spcAft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1C1C1C"/>
                </a:solidFill>
                <a:latin typeface="Arial"/>
                <a:cs typeface="Arial"/>
              </a:rPr>
              <a:t>Lack of service levels, measurement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9" y="601127"/>
            <a:ext cx="13206413" cy="1094316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The constraints when the process was designed may not be applicable anymore…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42889" y="1905002"/>
            <a:ext cx="13206413" cy="7027983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856"/>
              </a:spcAft>
            </a:pPr>
            <a:r>
              <a:rPr lang="en-US" sz="2600" b="1" dirty="0" smtClean="0">
                <a:solidFill>
                  <a:srgbClr val="1C1C1C"/>
                </a:solidFill>
              </a:rPr>
              <a:t>Many processes are designed with manual / non-ICT constraints in mind</a:t>
            </a:r>
          </a:p>
          <a:p>
            <a:pPr>
              <a:lnSpc>
                <a:spcPct val="120000"/>
              </a:lnSpc>
              <a:spcAft>
                <a:spcPts val="856"/>
              </a:spcAft>
            </a:pPr>
            <a:r>
              <a:rPr lang="en-US" sz="2600" b="1" dirty="0" smtClean="0">
                <a:solidFill>
                  <a:srgbClr val="1C1C1C"/>
                </a:solidFill>
              </a:rPr>
              <a:t>Many of these constraints may not be applicable anymore, with advances in IT.. </a:t>
            </a:r>
          </a:p>
          <a:p>
            <a:pPr lvl="1">
              <a:lnSpc>
                <a:spcPct val="120000"/>
              </a:lnSpc>
              <a:spcAft>
                <a:spcPts val="856"/>
              </a:spcAft>
            </a:pPr>
            <a:r>
              <a:rPr lang="en-US" sz="2300" b="1" dirty="0" smtClean="0">
                <a:solidFill>
                  <a:srgbClr val="1C1C1C"/>
                </a:solidFill>
              </a:rPr>
              <a:t>e.g. During Registration of property transactions, registration department can check Ownership and extent information (available at the Survey office) online – eliminates the need for registering party visiting survey department to update ownership change</a:t>
            </a:r>
          </a:p>
          <a:p>
            <a:pPr lvl="1">
              <a:lnSpc>
                <a:spcPct val="120000"/>
              </a:lnSpc>
              <a:spcAft>
                <a:spcPts val="856"/>
              </a:spcAft>
            </a:pPr>
            <a:endParaRPr lang="en-US" b="1" dirty="0" smtClean="0">
              <a:solidFill>
                <a:srgbClr val="1C1C1C"/>
              </a:solidFill>
            </a:endParaRPr>
          </a:p>
          <a:p>
            <a:pPr>
              <a:lnSpc>
                <a:spcPct val="110000"/>
              </a:lnSpc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Processes were defined with compliance and control in mind, and not enhanced service delivery..</a:t>
            </a:r>
          </a:p>
          <a:p>
            <a:pPr lvl="1">
              <a:lnSpc>
                <a:spcPct val="110000"/>
              </a:lnSpc>
              <a:spcAft>
                <a:spcPts val="856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Re-engineering the process through GPR allows for process redesign to leverage the benefits of ICT rather than just replicating existing processes</a:t>
            </a:r>
          </a:p>
          <a:p>
            <a:pPr lvl="1">
              <a:lnSpc>
                <a:spcPct val="120000"/>
              </a:lnSpc>
              <a:spcAft>
                <a:spcPts val="856"/>
              </a:spcAft>
            </a:pPr>
            <a:endParaRPr lang="en-US" b="1" dirty="0" smtClean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  <a:spcAft>
                <a:spcPts val="856"/>
              </a:spcAft>
            </a:pPr>
            <a:endParaRPr lang="en-US" dirty="0" smtClean="0">
              <a:solidFill>
                <a:srgbClr val="1C1C1C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3100569348"/>
              </p:ext>
            </p:extLst>
          </p:nvPr>
        </p:nvGraphicFramePr>
        <p:xfrm>
          <a:off x="535783" y="7297615"/>
          <a:ext cx="12237243" cy="673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1C1C1C"/>
                </a:solidFill>
              </a:rPr>
              <a:t>GPR and IT are tools to achieving a larger goal…</a:t>
            </a:r>
            <a:endParaRPr lang="en-US" sz="3600" b="1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2095503"/>
            <a:ext cx="12267177" cy="6837482"/>
          </a:xfrm>
        </p:spPr>
        <p:txBody>
          <a:bodyPr/>
          <a:lstStyle/>
          <a:p>
            <a:pPr marL="498868" lvl="1" indent="-498868"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The larger goal for GPR and IT enablement is enhancing service delivery, better governance etc</a:t>
            </a:r>
          </a:p>
          <a:p>
            <a:r>
              <a:rPr lang="en-US" sz="2300" b="1" dirty="0">
                <a:solidFill>
                  <a:srgbClr val="1C1C1C"/>
                </a:solidFill>
              </a:rPr>
              <a:t>These goals can be achieved by: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IT enablement (IT) alone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Replicating existing (manual) processes in IT systems 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e.g. calculating fees using software tools rather than calculator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Government Process Re-engineering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Redesigning processes to improve performance measures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e.g. single window approval for issue of approvals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Both IT enablement and GPR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Leveraging new processes and technology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e.g. self-service railway ticket booking through IRCTC</a:t>
            </a:r>
          </a:p>
          <a:p>
            <a:pPr lvl="1"/>
            <a:r>
              <a:rPr lang="en-US" sz="2300" b="1" dirty="0" smtClean="0">
                <a:solidFill>
                  <a:srgbClr val="1C1C1C"/>
                </a:solidFill>
              </a:rPr>
              <a:t>It can be neither IT enablement nor GPR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Offering new services </a:t>
            </a:r>
          </a:p>
          <a:p>
            <a:pPr lvl="2"/>
            <a:r>
              <a:rPr lang="en-US" b="1" dirty="0" smtClean="0">
                <a:solidFill>
                  <a:srgbClr val="1C1C1C"/>
                </a:solidFill>
              </a:rPr>
              <a:t>e.g. SMS flood alerts in Mumbai during monsoon season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8413433" y="3557696"/>
          <a:ext cx="5097780" cy="4050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9" y="414400"/>
            <a:ext cx="13208400" cy="703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Business Processes </a:t>
            </a:r>
            <a:r>
              <a:rPr lang="en-US" sz="2800" b="1" dirty="0" smtClean="0">
                <a:solidFill>
                  <a:srgbClr val="C00000"/>
                </a:solidFill>
              </a:rPr>
              <a:t>(1 of 3)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819" y="1422400"/>
            <a:ext cx="13235400" cy="7211646"/>
          </a:xfrm>
        </p:spPr>
        <p:txBody>
          <a:bodyPr/>
          <a:lstStyle/>
          <a:p>
            <a:pPr>
              <a:spcBef>
                <a:spcPts val="1714"/>
              </a:spcBef>
              <a:spcAft>
                <a:spcPts val="2570"/>
              </a:spcAft>
            </a:pPr>
            <a:r>
              <a:rPr lang="en-US" sz="3200" b="1" dirty="0" smtClean="0">
                <a:solidFill>
                  <a:srgbClr val="1C1C1C"/>
                </a:solidFill>
              </a:rPr>
              <a:t>Every government service is supported by a set of business processes, which provides approach and guidance to deliver the service</a:t>
            </a:r>
          </a:p>
          <a:p>
            <a:pPr>
              <a:spcBef>
                <a:spcPts val="1714"/>
              </a:spcBef>
              <a:spcAft>
                <a:spcPts val="2570"/>
              </a:spcAft>
            </a:pPr>
            <a:r>
              <a:rPr lang="en-US" sz="3200" b="1" dirty="0" smtClean="0">
                <a:solidFill>
                  <a:srgbClr val="1C1C1C"/>
                </a:solidFill>
              </a:rPr>
              <a:t>But what is a process/business process/government process?</a:t>
            </a:r>
          </a:p>
          <a:p>
            <a:pPr lvl="2">
              <a:spcBef>
                <a:spcPts val="1714"/>
              </a:spcBef>
              <a:spcAft>
                <a:spcPts val="2570"/>
              </a:spcAft>
            </a:pPr>
            <a:r>
              <a:rPr lang="en-US" sz="3200" b="1" dirty="0" smtClean="0">
                <a:solidFill>
                  <a:srgbClr val="1C1C1C"/>
                </a:solidFill>
              </a:rPr>
              <a:t>Business system is a collection of processes that take one or more inputs and create output that is of value to all stakeholders</a:t>
            </a:r>
          </a:p>
          <a:p>
            <a:pPr lvl="2">
              <a:spcBef>
                <a:spcPts val="1714"/>
              </a:spcBef>
              <a:spcAft>
                <a:spcPts val="2570"/>
              </a:spcAft>
            </a:pPr>
            <a:r>
              <a:rPr lang="en-US" sz="3200" b="1" dirty="0" smtClean="0">
                <a:solidFill>
                  <a:srgbClr val="1C1C1C"/>
                </a:solidFill>
              </a:rPr>
              <a:t>Business processes move information and / or materials across several units and functions, to accomplish a specific end result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254794" y="1859703"/>
          <a:ext cx="13232607" cy="633984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945607"/>
                <a:gridCol w="10287000"/>
              </a:tblGrid>
              <a:tr h="858052"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Process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A group of tasks / activities carried out to reach a (desired) outcome</a:t>
                      </a:r>
                    </a:p>
                  </a:txBody>
                  <a:tcPr marL="137160" marR="137160" marT="60960" marB="60960" anchor="ctr"/>
                </a:tc>
              </a:tr>
              <a:tr h="1584960"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Business Process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Any set of activities performed by a business that is 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initiated by an event, 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transforms information, materials or business commitments,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produces an output</a:t>
                      </a:r>
                    </a:p>
                  </a:txBody>
                  <a:tcPr marL="137160" marR="137160" marT="60960" marB="60960" anchor="ctr"/>
                </a:tc>
              </a:tr>
              <a:tr h="1950720"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Government Process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122238" indent="-122238">
                        <a:buSzPct val="90000"/>
                        <a:buFont typeface="Wingdings" pitchFamily="2" charset="2"/>
                        <a:buNone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Any set of activities performed by a Government that is 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initiated by an event, (e.g. Service Request, Event Trigger)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transforms information, materials or business commitments,</a:t>
                      </a:r>
                    </a:p>
                    <a:p>
                      <a:pPr marL="231775" indent="-231775">
                        <a:buSzPct val="90000"/>
                        <a:buFont typeface="Wingdings" pitchFamily="2" charset="2"/>
                        <a:buChar char="§"/>
                      </a:pPr>
                      <a:r>
                        <a:rPr lang="en-US" sz="2800" b="1" dirty="0" smtClean="0">
                          <a:solidFill>
                            <a:srgbClr val="1C1C1C"/>
                          </a:solidFill>
                          <a:latin typeface="+mn-lt"/>
                          <a:ea typeface="+mn-ea"/>
                          <a:cs typeface="+mn-cs"/>
                        </a:rPr>
                        <a:t>produces an output (delivery of Service to Citizen / Business of Government)</a:t>
                      </a:r>
                    </a:p>
                  </a:txBody>
                  <a:tcPr marL="137160" marR="137160" marT="60960" marB="60960" anchor="ctr"/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9001" y="406400"/>
            <a:ext cx="13208400" cy="703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Understanding Business Processes </a:t>
            </a:r>
            <a:r>
              <a:rPr lang="en-GB" sz="2800" b="1" dirty="0" smtClean="0">
                <a:solidFill>
                  <a:srgbClr val="C00000"/>
                </a:solidFill>
              </a:rPr>
              <a:t>(</a:t>
            </a:r>
            <a:r>
              <a:rPr lang="en-GB" sz="2800" b="1" dirty="0">
                <a:solidFill>
                  <a:srgbClr val="C00000"/>
                </a:solidFill>
              </a:rPr>
              <a:t>2 of 3</a:t>
            </a:r>
            <a:r>
              <a:rPr lang="en-GB" sz="2800" b="1" dirty="0" smtClean="0">
                <a:solidFill>
                  <a:srgbClr val="C00000"/>
                </a:solidFill>
              </a:rPr>
              <a:t>)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8583</TotalTime>
  <Words>1761</Words>
  <Application>Microsoft Office PowerPoint</Application>
  <PresentationFormat>Custom</PresentationFormat>
  <Paragraphs>263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tb4_onscreen_v2.1</vt:lpstr>
      <vt:lpstr>Slide 1</vt:lpstr>
      <vt:lpstr>Introduction to e-Governance</vt:lpstr>
      <vt:lpstr>Traditional Approach to e-Governance</vt:lpstr>
      <vt:lpstr>Traditional Approach may not be sufficient…</vt:lpstr>
      <vt:lpstr>Legislative intent and process problems….</vt:lpstr>
      <vt:lpstr>The constraints when the process was designed may not be applicable anymore…</vt:lpstr>
      <vt:lpstr>GPR and IT are tools to achieving a larger goal…</vt:lpstr>
      <vt:lpstr>Understanding Business Processes (1 of 3)</vt:lpstr>
      <vt:lpstr>Understanding Business Processes (2 of 3)</vt:lpstr>
      <vt:lpstr>Understanding Business Processes (3 of 3)</vt:lpstr>
      <vt:lpstr>Understanding ‘Quality’ in Government Services</vt:lpstr>
      <vt:lpstr>So what else is important? … The entire Passport Issuance Process as seen by the citizen</vt:lpstr>
      <vt:lpstr>So what else is important? … The entire Passport Issuance Process as seen by the citizen</vt:lpstr>
      <vt:lpstr>Our customers are the only judge of whether we are a Quality organization or not!</vt:lpstr>
      <vt:lpstr>Key attributes of Service Quality in Government</vt:lpstr>
      <vt:lpstr>Role of IT in GPR/Service Quality Improvement</vt:lpstr>
      <vt:lpstr>Service Quality impacts all Stakeholders … which is why we need to focus on it from the point of CEO</vt:lpstr>
      <vt:lpstr>End of Session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Saptarshi Sanyal</cp:lastModifiedBy>
  <cp:revision>770</cp:revision>
  <dcterms:created xsi:type="dcterms:W3CDTF">2005-05-17T08:46:34Z</dcterms:created>
  <dcterms:modified xsi:type="dcterms:W3CDTF">2013-09-21T17:58:59Z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